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15"/>
  </p:notesMasterIdLst>
  <p:sldIdLst>
    <p:sldId id="380" r:id="rId5"/>
    <p:sldId id="381" r:id="rId6"/>
    <p:sldId id="383" r:id="rId7"/>
    <p:sldId id="385" r:id="rId8"/>
    <p:sldId id="386" r:id="rId9"/>
    <p:sldId id="387" r:id="rId10"/>
    <p:sldId id="388" r:id="rId11"/>
    <p:sldId id="389" r:id="rId12"/>
    <p:sldId id="390" r:id="rId13"/>
    <p:sldId id="39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61460D-7215-A4C9-D48E-A42F83D2172D}" name="Ian Fricker" initials="IF" userId="S::ianf@hkusa.com::5139194f-ddb1-4217-97d0-a5a6d0e1af5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9"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4" clrIdx="2">
    <p:extLst>
      <p:ext uri="{19B8F6BF-5375-455C-9EA6-DF929625EA0E}">
        <p15:presenceInfo xmlns:p15="http://schemas.microsoft.com/office/powerpoint/2012/main" userId="Nancy Rasmus" providerId="None"/>
      </p:ext>
    </p:extLst>
  </p:cmAuthor>
  <p:cmAuthor id="4" name="Copy Editor" initials="CE [2]" lastIdx="6" clrIdx="3">
    <p:extLst>
      <p:ext uri="{19B8F6BF-5375-455C-9EA6-DF929625EA0E}">
        <p15:presenceInfo xmlns:p15="http://schemas.microsoft.com/office/powerpoint/2012/main" userId="Copy 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CADE99"/>
    <a:srgbClr val="9142B5"/>
    <a:srgbClr val="257C1B"/>
    <a:srgbClr val="3A7C23"/>
    <a:srgbClr val="D62D00"/>
    <a:srgbClr val="D62D01"/>
    <a:srgbClr val="DB5407"/>
    <a:srgbClr val="F55D00"/>
    <a:srgbClr val="D86A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88" autoAdjust="0"/>
    <p:restoredTop sz="93944" autoAdjust="0"/>
  </p:normalViewPr>
  <p:slideViewPr>
    <p:cSldViewPr snapToGrid="0" snapToObjects="1">
      <p:cViewPr varScale="1">
        <p:scale>
          <a:sx n="104" d="100"/>
          <a:sy n="104" d="100"/>
        </p:scale>
        <p:origin x="114" y="444"/>
      </p:cViewPr>
      <p:guideLst/>
    </p:cSldViewPr>
  </p:slideViewPr>
  <p:outlineViewPr>
    <p:cViewPr>
      <p:scale>
        <a:sx n="33" d="100"/>
        <a:sy n="33" d="100"/>
      </p:scale>
      <p:origin x="0" y="-2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k Lynx" userId="43154123f283b917" providerId="LiveId" clId="{BCB30A40-D93E-CE44-9FC3-B783C753CC2B}"/>
    <pc:docChg chg="delSld modSld">
      <pc:chgData name="Ink Lynx" userId="43154123f283b917" providerId="LiveId" clId="{BCB30A40-D93E-CE44-9FC3-B783C753CC2B}" dt="2024-07-25T11:35:29.744" v="47" actId="1076"/>
      <pc:docMkLst>
        <pc:docMk/>
      </pc:docMkLst>
      <pc:sldChg chg="modSp">
        <pc:chgData name="Ink Lynx" userId="43154123f283b917" providerId="LiveId" clId="{BCB30A40-D93E-CE44-9FC3-B783C753CC2B}" dt="2024-07-25T11:35:29.744" v="47" actId="1076"/>
        <pc:sldMkLst>
          <pc:docMk/>
          <pc:sldMk cId="1528447552" sldId="380"/>
        </pc:sldMkLst>
        <pc:spChg chg="mod">
          <ac:chgData name="Ink Lynx" userId="43154123f283b917" providerId="LiveId" clId="{BCB30A40-D93E-CE44-9FC3-B783C753CC2B}" dt="2024-07-23T10:38:25.080" v="4" actId="20577"/>
          <ac:spMkLst>
            <pc:docMk/>
            <pc:sldMk cId="1528447552" sldId="380"/>
            <ac:spMk id="3" creationId="{00000000-0000-0000-0000-000000000000}"/>
          </ac:spMkLst>
        </pc:spChg>
        <pc:spChg chg="mod">
          <ac:chgData name="Ink Lynx" userId="43154123f283b917" providerId="LiveId" clId="{BCB30A40-D93E-CE44-9FC3-B783C753CC2B}" dt="2024-07-23T10:38:34.511" v="11" actId="20577"/>
          <ac:spMkLst>
            <pc:docMk/>
            <pc:sldMk cId="1528447552" sldId="380"/>
            <ac:spMk id="4" creationId="{00000000-0000-0000-0000-000000000000}"/>
          </ac:spMkLst>
        </pc:spChg>
        <pc:picChg chg="mod">
          <ac:chgData name="Ink Lynx" userId="43154123f283b917" providerId="LiveId" clId="{BCB30A40-D93E-CE44-9FC3-B783C753CC2B}" dt="2024-07-25T11:35:22.705" v="46" actId="14826"/>
          <ac:picMkLst>
            <pc:docMk/>
            <pc:sldMk cId="1528447552" sldId="380"/>
            <ac:picMk id="6" creationId="{2AEF255E-DCAD-864E-AD91-B7413D490C8C}"/>
          </ac:picMkLst>
        </pc:picChg>
        <pc:picChg chg="mod">
          <ac:chgData name="Ink Lynx" userId="43154123f283b917" providerId="LiveId" clId="{BCB30A40-D93E-CE44-9FC3-B783C753CC2B}" dt="2024-07-25T11:35:29.744" v="47" actId="1076"/>
          <ac:picMkLst>
            <pc:docMk/>
            <pc:sldMk cId="1528447552" sldId="380"/>
            <ac:picMk id="7" creationId="{C9314F2A-343A-B34E-B79D-6E15BE3DF888}"/>
          </ac:picMkLst>
        </pc:picChg>
      </pc:sldChg>
      <pc:sldChg chg="modSp">
        <pc:chgData name="Ink Lynx" userId="43154123f283b917" providerId="LiveId" clId="{BCB30A40-D93E-CE44-9FC3-B783C753CC2B}" dt="2024-07-23T10:39:09.951" v="21" actId="20577"/>
        <pc:sldMkLst>
          <pc:docMk/>
          <pc:sldMk cId="3898194698" sldId="381"/>
        </pc:sldMkLst>
        <pc:spChg chg="mod">
          <ac:chgData name="Ink Lynx" userId="43154123f283b917" providerId="LiveId" clId="{BCB30A40-D93E-CE44-9FC3-B783C753CC2B}" dt="2024-07-23T10:39:09.951" v="21" actId="20577"/>
          <ac:spMkLst>
            <pc:docMk/>
            <pc:sldMk cId="3898194698" sldId="381"/>
            <ac:spMk id="4" creationId="{00000000-0000-0000-0000-000000000000}"/>
          </ac:spMkLst>
        </pc:spChg>
      </pc:sldChg>
      <pc:sldChg chg="del">
        <pc:chgData name="Ink Lynx" userId="43154123f283b917" providerId="LiveId" clId="{BCB30A40-D93E-CE44-9FC3-B783C753CC2B}" dt="2024-07-23T10:41:25.604" v="22" actId="2696"/>
        <pc:sldMkLst>
          <pc:docMk/>
          <pc:sldMk cId="2163664497" sldId="382"/>
        </pc:sldMkLst>
      </pc:sldChg>
      <pc:sldChg chg="modSp">
        <pc:chgData name="Ink Lynx" userId="43154123f283b917" providerId="LiveId" clId="{BCB30A40-D93E-CE44-9FC3-B783C753CC2B}" dt="2024-07-23T10:42:09.148" v="41" actId="20577"/>
        <pc:sldMkLst>
          <pc:docMk/>
          <pc:sldMk cId="1939620628" sldId="383"/>
        </pc:sldMkLst>
        <pc:spChg chg="mod">
          <ac:chgData name="Ink Lynx" userId="43154123f283b917" providerId="LiveId" clId="{BCB30A40-D93E-CE44-9FC3-B783C753CC2B}" dt="2024-07-23T10:42:09.148" v="41" actId="20577"/>
          <ac:spMkLst>
            <pc:docMk/>
            <pc:sldMk cId="1939620628" sldId="383"/>
            <ac:spMk id="11" creationId="{00000000-0000-0000-0000-000000000000}"/>
          </ac:spMkLst>
        </pc:spChg>
      </pc:sldChg>
      <pc:sldChg chg="del">
        <pc:chgData name="Ink Lynx" userId="43154123f283b917" providerId="LiveId" clId="{BCB30A40-D93E-CE44-9FC3-B783C753CC2B}" dt="2024-07-23T10:42:27.887" v="42" actId="2696"/>
        <pc:sldMkLst>
          <pc:docMk/>
          <pc:sldMk cId="427545530" sldId="384"/>
        </pc:sldMkLst>
      </pc:sldChg>
      <pc:sldChg chg="modSp">
        <pc:chgData name="Ink Lynx" userId="43154123f283b917" providerId="LiveId" clId="{BCB30A40-D93E-CE44-9FC3-B783C753CC2B}" dt="2024-07-23T10:47:21.771" v="43" actId="20577"/>
        <pc:sldMkLst>
          <pc:docMk/>
          <pc:sldMk cId="555485606" sldId="390"/>
        </pc:sldMkLst>
        <pc:spChg chg="mod">
          <ac:chgData name="Ink Lynx" userId="43154123f283b917" providerId="LiveId" clId="{BCB30A40-D93E-CE44-9FC3-B783C753CC2B}" dt="2024-07-23T10:47:21.771" v="43" actId="20577"/>
          <ac:spMkLst>
            <pc:docMk/>
            <pc:sldMk cId="555485606" sldId="390"/>
            <ac:spMk id="3" creationId="{00000000-0000-0000-0000-000000000000}"/>
          </ac:spMkLst>
        </pc:spChg>
      </pc:sldChg>
      <pc:sldChg chg="del">
        <pc:chgData name="Ink Lynx" userId="43154123f283b917" providerId="LiveId" clId="{BCB30A40-D93E-CE44-9FC3-B783C753CC2B}" dt="2024-07-23T10:47:27.854" v="44" actId="2696"/>
        <pc:sldMkLst>
          <pc:docMk/>
          <pc:sldMk cId="2499928988" sldId="392"/>
        </pc:sldMkLst>
      </pc:sldChg>
    </pc:docChg>
  </pc:docChgLst>
  <pc:docChgLst>
    <pc:chgData name="Laura Farrell" userId="2e43a550-d27b-4754-a05c-c3cf9e976c93" providerId="ADAL" clId="{CE9EF83D-BE89-4CBE-8D4F-C44EFA3189DC}"/>
    <pc:docChg chg="modSld">
      <pc:chgData name="Laura Farrell" userId="2e43a550-d27b-4754-a05c-c3cf9e976c93" providerId="ADAL" clId="{CE9EF83D-BE89-4CBE-8D4F-C44EFA3189DC}" dt="2024-09-04T14:23:55.772" v="3"/>
      <pc:docMkLst>
        <pc:docMk/>
      </pc:docMkLst>
      <pc:sldChg chg="modNotesTx">
        <pc:chgData name="Laura Farrell" userId="2e43a550-d27b-4754-a05c-c3cf9e976c93" providerId="ADAL" clId="{CE9EF83D-BE89-4CBE-8D4F-C44EFA3189DC}" dt="2024-09-04T14:23:31.036" v="0"/>
        <pc:sldMkLst>
          <pc:docMk/>
          <pc:sldMk cId="1528447552" sldId="380"/>
        </pc:sldMkLst>
      </pc:sldChg>
      <pc:sldChg chg="modSp mod delCm">
        <pc:chgData name="Laura Farrell" userId="2e43a550-d27b-4754-a05c-c3cf9e976c93" providerId="ADAL" clId="{CE9EF83D-BE89-4CBE-8D4F-C44EFA3189DC}" dt="2024-09-04T14:23:55.772" v="3"/>
        <pc:sldMkLst>
          <pc:docMk/>
          <pc:sldMk cId="4030579642" sldId="386"/>
        </pc:sldMkLst>
        <pc:picChg chg="mod">
          <ac:chgData name="Laura Farrell" userId="2e43a550-d27b-4754-a05c-c3cf9e976c93" providerId="ADAL" clId="{CE9EF83D-BE89-4CBE-8D4F-C44EFA3189DC}" dt="2024-09-04T14:23:47.691" v="2" actId="962"/>
          <ac:picMkLst>
            <pc:docMk/>
            <pc:sldMk cId="4030579642" sldId="386"/>
            <ac:picMk id="9" creationId="{D3770AD0-6CD8-0F4E-B72D-DDC4257D6CC2}"/>
          </ac:picMkLst>
        </pc:picChg>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CE9EF83D-BE89-4CBE-8D4F-C44EFA3189DC}" dt="2024-09-04T14:23:55.772" v="3"/>
              <pc2:cmMkLst xmlns:pc2="http://schemas.microsoft.com/office/powerpoint/2019/9/main/command">
                <pc:docMk/>
                <pc:sldMk cId="4030579642" sldId="386"/>
                <pc2:cmMk id="{D64F16B2-7337-4F1D-840A-FE4B4BD8004E}"/>
              </pc2:cmMkLst>
            </pc226:cmChg>
          </p:ext>
        </pc:extLst>
      </pc:sldChg>
    </pc:docChg>
  </pc:docChgLst>
  <pc:docChgLst>
    <pc:chgData name="Ian Fricker" userId="5139194f-ddb1-4217-97d0-a5a6d0e1af53" providerId="ADAL" clId="{EB1E91D4-6EA0-4CD0-B54E-B60BC55AF986}"/>
    <pc:docChg chg="modSld">
      <pc:chgData name="Ian Fricker" userId="5139194f-ddb1-4217-97d0-a5a6d0e1af53" providerId="ADAL" clId="{EB1E91D4-6EA0-4CD0-B54E-B60BC55AF986}" dt="2024-08-30T16:43:34.296" v="4"/>
      <pc:docMkLst>
        <pc:docMk/>
      </pc:docMkLst>
      <pc:sldChg chg="modSp mod addCm delCm">
        <pc:chgData name="Ian Fricker" userId="5139194f-ddb1-4217-97d0-a5a6d0e1af53" providerId="ADAL" clId="{EB1E91D4-6EA0-4CD0-B54E-B60BC55AF986}" dt="2024-08-30T16:43:34.296" v="4"/>
        <pc:sldMkLst>
          <pc:docMk/>
          <pc:sldMk cId="1528447552" sldId="380"/>
        </pc:sldMkLst>
        <pc:spChg chg="mod">
          <ac:chgData name="Ian Fricker" userId="5139194f-ddb1-4217-97d0-a5a6d0e1af53" providerId="ADAL" clId="{EB1E91D4-6EA0-4CD0-B54E-B60BC55AF986}" dt="2024-08-23T15:40:24.223" v="0" actId="20577"/>
          <ac:spMkLst>
            <pc:docMk/>
            <pc:sldMk cId="1528447552" sldId="380"/>
            <ac:spMk id="4" creationId="{00000000-0000-0000-0000-000000000000}"/>
          </ac:spMkLst>
        </pc:spChg>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EB1E91D4-6EA0-4CD0-B54E-B60BC55AF986}" dt="2024-08-30T16:43:34.296" v="4"/>
              <pc2:cmMkLst xmlns:pc2="http://schemas.microsoft.com/office/powerpoint/2019/9/main/command">
                <pc:docMk/>
                <pc:sldMk cId="1528447552" sldId="380"/>
                <pc2:cmMk id="{E13502C4-7AA8-4319-8238-A50985B5375D}"/>
              </pc2:cmMkLst>
            </pc226:cmChg>
          </p:ext>
        </pc:extLst>
      </pc:sldChg>
      <pc:sldChg chg="addCm">
        <pc:chgData name="Ian Fricker" userId="5139194f-ddb1-4217-97d0-a5a6d0e1af53" providerId="ADAL" clId="{EB1E91D4-6EA0-4CD0-B54E-B60BC55AF986}" dt="2024-08-23T15:50:08.709" v="2"/>
        <pc:sldMkLst>
          <pc:docMk/>
          <pc:sldMk cId="4030579642" sldId="386"/>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EB1E91D4-6EA0-4CD0-B54E-B60BC55AF986}" dt="2024-08-23T15:50:08.709" v="2"/>
              <pc2:cmMkLst xmlns:pc2="http://schemas.microsoft.com/office/powerpoint/2019/9/main/command">
                <pc:docMk/>
                <pc:sldMk cId="4030579642" sldId="386"/>
                <pc2:cmMk id="{D64F16B2-7337-4F1D-840A-FE4B4BD8004E}"/>
              </pc2:cmMkLst>
            </pc226:cmChg>
          </p:ext>
        </pc:extLst>
      </pc:sldChg>
      <pc:sldChg chg="addCm">
        <pc:chgData name="Ian Fricker" userId="5139194f-ddb1-4217-97d0-a5a6d0e1af53" providerId="ADAL" clId="{EB1E91D4-6EA0-4CD0-B54E-B60BC55AF986}" dt="2024-08-23T16:02:15.536" v="3"/>
        <pc:sldMkLst>
          <pc:docMk/>
          <pc:sldMk cId="2054089432" sldId="387"/>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EB1E91D4-6EA0-4CD0-B54E-B60BC55AF986}" dt="2024-08-23T16:02:15.536" v="3"/>
              <pc2:cmMkLst xmlns:pc2="http://schemas.microsoft.com/office/powerpoint/2019/9/main/command">
                <pc:docMk/>
                <pc:sldMk cId="2054089432" sldId="387"/>
                <pc2:cmMk id="{15E4D31B-DCE3-4ECA-B548-96CF58C4F39E}"/>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MP/fotolia.com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1929368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1456358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2800"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3032222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CenturyGothicStd"/>
              </a:rPr>
              <a:t>Figure 4.4  </a:t>
            </a:r>
            <a:r>
              <a:rPr lang="en-IN" sz="4000" b="0" dirty="0">
                <a:effectLst/>
                <a:latin typeface="HelveticaLTStd"/>
              </a:rPr>
              <a:t>Food can become contaminated anywhere along the food chain. </a:t>
            </a:r>
            <a:endParaRPr lang="en-IN" sz="4000" dirty="0">
              <a:effectLst/>
            </a:endParaRPr>
          </a:p>
          <a:p>
            <a:endParaRPr lang="en-IN" sz="2800"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2574923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4.5 </a:t>
            </a:r>
            <a:r>
              <a:rPr lang="en-US" sz="1200" dirty="0">
                <a:latin typeface="Century Gothic" panose="020B0502020202020204" pitchFamily="34" charset="0"/>
              </a:rPr>
              <a:t>Four Steps to Food Safety</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1551100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870434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1296381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1312832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929242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7.emf"/><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4_AM9876a">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1188720" y="324237"/>
            <a:ext cx="9810206"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1006153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5_AM9876b">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6450A900-5A3F-5741-BDBA-76FE3F69BB55}"/>
              </a:ext>
            </a:extLst>
          </p:cNvPr>
          <p:cNvPicPr>
            <a:picLocks noChangeAspect="1"/>
          </p:cNvPicPr>
          <p:nvPr userDrawn="1"/>
        </p:nvPicPr>
        <p:blipFill>
          <a:blip r:embed="rId3"/>
          <a:stretch>
            <a:fillRect/>
          </a:stretch>
        </p:blipFill>
        <p:spPr>
          <a:xfrm>
            <a:off x="1045029" y="319797"/>
            <a:ext cx="10097587"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8975212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lide 3 Copy">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14804" y="324237"/>
            <a:ext cx="11762391"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2658746"/>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92806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69901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5_AMa">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0" y="324237"/>
            <a:ext cx="12191999" cy="1144800"/>
          </a:xfrm>
          <a:prstGeom prst="rect">
            <a:avLst/>
          </a:prstGeom>
        </p:spPr>
      </p:pic>
      <p:pic>
        <p:nvPicPr>
          <p:cNvPr id="9" name="Picture 8">
            <a:extLst>
              <a:ext uri="{FF2B5EF4-FFF2-40B4-BE49-F238E27FC236}">
                <a16:creationId xmlns:a16="http://schemas.microsoft.com/office/drawing/2014/main" id="{22FB0D49-FA5D-DA4E-AD40-E020055B3C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38208" y="1969610"/>
            <a:ext cx="4643846" cy="3095897"/>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2658746"/>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92806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1640733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2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3A50030-463A-D7EF-4A06-622609471F80}"/>
              </a:ext>
            </a:extLst>
          </p:cNvPr>
          <p:cNvPicPr>
            <a:picLocks/>
          </p:cNvPicPr>
          <p:nvPr userDrawn="1"/>
        </p:nvPicPr>
        <p:blipFill>
          <a:blip r:embed="rId3"/>
          <a:stretch>
            <a:fillRect/>
          </a:stretch>
        </p:blipFill>
        <p:spPr>
          <a:xfrm>
            <a:off x="2136000" y="1281600"/>
            <a:ext cx="7920000" cy="340383"/>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dirty="0"/>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dirty="0"/>
          </a:p>
        </p:txBody>
      </p:sp>
      <p:pic>
        <p:nvPicPr>
          <p:cNvPr id="9" name="Picture 8">
            <a:extLst>
              <a:ext uri="{FF2B5EF4-FFF2-40B4-BE49-F238E27FC236}">
                <a16:creationId xmlns:a16="http://schemas.microsoft.com/office/drawing/2014/main" id="{E7924BF9-6412-2547-9D81-928DFAF31C6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41754"/>
          <a:stretch/>
        </p:blipFill>
        <p:spPr>
          <a:xfrm rot="21147235">
            <a:off x="1557657" y="3471352"/>
            <a:ext cx="3566948" cy="3320516"/>
          </a:xfrm>
          <a:prstGeom prst="rect">
            <a:avLst/>
          </a:prstGeom>
        </p:spPr>
      </p:pic>
    </p:spTree>
    <p:extLst>
      <p:ext uri="{BB962C8B-B14F-4D97-AF65-F5344CB8AC3E}">
        <p14:creationId xmlns:p14="http://schemas.microsoft.com/office/powerpoint/2010/main" val="8133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8_AM9876b">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222695" y="324237"/>
            <a:ext cx="7751300"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1707935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0_AM">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19987" y="324237"/>
            <a:ext cx="3221503"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1022617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1_AM">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45669" y="324237"/>
            <a:ext cx="3770140"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8936051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12_AM">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1974165" y="334112"/>
            <a:ext cx="8243668"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7089260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4_AM">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834682" y="324237"/>
            <a:ext cx="10522634"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141991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5_AM">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1890756" y="324237"/>
            <a:ext cx="8688149"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8404657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5_AM">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783E9524-222B-AA46-A973-547DFE3C3AF9}"/>
              </a:ext>
            </a:extLst>
          </p:cNvPr>
          <p:cNvPicPr>
            <a:picLocks noChangeAspect="1"/>
          </p:cNvPicPr>
          <p:nvPr userDrawn="1"/>
        </p:nvPicPr>
        <p:blipFill>
          <a:blip r:embed="rId3"/>
          <a:stretch>
            <a:fillRect/>
          </a:stretch>
        </p:blipFill>
        <p:spPr>
          <a:xfrm>
            <a:off x="2490650" y="1059510"/>
            <a:ext cx="7210697" cy="1144800"/>
          </a:xfrm>
          <a:prstGeom prst="rect">
            <a:avLst/>
          </a:prstGeom>
        </p:spPr>
      </p:pic>
      <p:pic>
        <p:nvPicPr>
          <p:cNvPr id="10" name="Picture 9"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039981" y="351024"/>
            <a:ext cx="8112034"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6614949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12_AMa">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039981" y="351024"/>
            <a:ext cx="8112034" cy="1144800"/>
          </a:xfrm>
          <a:prstGeom prst="rect">
            <a:avLst/>
          </a:prstGeom>
        </p:spPr>
      </p:pic>
      <p:pic>
        <p:nvPicPr>
          <p:cNvPr id="11" name="Picture 10" descr="A green and black rectangle&#10;&#10;Description automatically generated">
            <a:extLst>
              <a:ext uri="{FF2B5EF4-FFF2-40B4-BE49-F238E27FC236}">
                <a16:creationId xmlns:a16="http://schemas.microsoft.com/office/drawing/2014/main" id="{783E9524-222B-AA46-A973-547DFE3C3AF9}"/>
              </a:ext>
            </a:extLst>
          </p:cNvPr>
          <p:cNvPicPr>
            <a:picLocks noChangeAspect="1"/>
          </p:cNvPicPr>
          <p:nvPr userDrawn="1"/>
        </p:nvPicPr>
        <p:blipFill>
          <a:blip r:embed="rId3"/>
          <a:stretch>
            <a:fillRect/>
          </a:stretch>
        </p:blipFill>
        <p:spPr>
          <a:xfrm>
            <a:off x="1567544" y="1059510"/>
            <a:ext cx="9052560"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12472018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13_AMa">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1704702" y="332514"/>
            <a:ext cx="8765177" cy="1144800"/>
          </a:xfrm>
          <a:prstGeom prst="rect">
            <a:avLst/>
          </a:prstGeom>
        </p:spPr>
      </p:pic>
      <p:pic>
        <p:nvPicPr>
          <p:cNvPr id="10" name="Picture 9" descr="A green and black rectangle&#10;&#10;Description automatically generated">
            <a:extLst>
              <a:ext uri="{FF2B5EF4-FFF2-40B4-BE49-F238E27FC236}">
                <a16:creationId xmlns:a16="http://schemas.microsoft.com/office/drawing/2014/main" id="{783E9524-222B-AA46-A973-547DFE3C3AF9}"/>
              </a:ext>
            </a:extLst>
          </p:cNvPr>
          <p:cNvPicPr>
            <a:picLocks noChangeAspect="1"/>
          </p:cNvPicPr>
          <p:nvPr userDrawn="1"/>
        </p:nvPicPr>
        <p:blipFill>
          <a:blip r:embed="rId3"/>
          <a:stretch>
            <a:fillRect/>
          </a:stretch>
        </p:blipFill>
        <p:spPr>
          <a:xfrm>
            <a:off x="2625634" y="1059510"/>
            <a:ext cx="6923315"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849616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4_AMa">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783E9524-222B-AA46-A973-547DFE3C3AF9}"/>
              </a:ext>
            </a:extLst>
          </p:cNvPr>
          <p:cNvPicPr>
            <a:picLocks noChangeAspect="1"/>
          </p:cNvPicPr>
          <p:nvPr userDrawn="1"/>
        </p:nvPicPr>
        <p:blipFill>
          <a:blip r:embed="rId3"/>
          <a:stretch>
            <a:fillRect/>
          </a:stretch>
        </p:blipFill>
        <p:spPr>
          <a:xfrm>
            <a:off x="1095375" y="1042563"/>
            <a:ext cx="10001250" cy="1144800"/>
          </a:xfrm>
          <a:prstGeom prst="rect">
            <a:avLst/>
          </a:prstGeom>
        </p:spPr>
      </p:pic>
      <p:pic>
        <p:nvPicPr>
          <p:cNvPr id="11" name="Picture 10"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14804" y="324237"/>
            <a:ext cx="11762391"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3272637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12_AMa1">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783E9524-222B-AA46-A973-547DFE3C3AF9}"/>
              </a:ext>
            </a:extLst>
          </p:cNvPr>
          <p:cNvPicPr>
            <a:picLocks noChangeAspect="1"/>
          </p:cNvPicPr>
          <p:nvPr userDrawn="1"/>
        </p:nvPicPr>
        <p:blipFill>
          <a:blip r:embed="rId3"/>
          <a:stretch>
            <a:fillRect/>
          </a:stretch>
        </p:blipFill>
        <p:spPr>
          <a:xfrm>
            <a:off x="1095375" y="1042563"/>
            <a:ext cx="10001250" cy="1144800"/>
          </a:xfrm>
          <a:prstGeom prst="rect">
            <a:avLst/>
          </a:prstGeom>
        </p:spPr>
      </p:pic>
      <p:pic>
        <p:nvPicPr>
          <p:cNvPr id="10" name="Picture 9"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580806" y="349461"/>
            <a:ext cx="7030387"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dirty="0"/>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dirty="0"/>
          </a:p>
        </p:txBody>
      </p:sp>
    </p:spTree>
    <p:extLst>
      <p:ext uri="{BB962C8B-B14F-4D97-AF65-F5344CB8AC3E}">
        <p14:creationId xmlns:p14="http://schemas.microsoft.com/office/powerpoint/2010/main" val="1798234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1 Copy">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D9D28CF8-B277-D246-A9B8-4B1BCB5F66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ontent Placeholder 3"/>
          <p:cNvSpPr>
            <a:spLocks noGrp="1"/>
          </p:cNvSpPr>
          <p:nvPr>
            <p:ph sz="quarter" idx="10"/>
          </p:nvPr>
        </p:nvSpPr>
        <p:spPr>
          <a:xfrm>
            <a:off x="6091200" y="860400"/>
            <a:ext cx="5965817" cy="733791"/>
          </a:xfrm>
          <a:prstGeom prst="rect">
            <a:avLst/>
          </a:prstGeom>
          <a:noFill/>
        </p:spPr>
        <p:txBody>
          <a:bodyPr wrap="square" rtlCol="0">
            <a:spAutoFit/>
          </a:bodyPr>
          <a:lstStyle>
            <a:lvl1pPr marL="0" indent="0">
              <a:buNone/>
              <a:defRPr lang="en-IN" sz="4000" b="0" i="0" dirty="0">
                <a:latin typeface="Rockwell" panose="02060603020205020403" pitchFamily="18" charset="77"/>
              </a:defRPr>
            </a:lvl1pPr>
          </a:lstStyle>
          <a:p>
            <a:pPr marL="0" lvl="0" algn="ctr">
              <a:lnSpc>
                <a:spcPct val="113000"/>
              </a:lnSpc>
              <a:spcBef>
                <a:spcPts val="1200"/>
              </a:spcBef>
            </a:pPr>
            <a:endParaRPr lang="en-IN" dirty="0"/>
          </a:p>
        </p:txBody>
      </p:sp>
      <p:sp>
        <p:nvSpPr>
          <p:cNvPr id="2" name="Title 1"/>
          <p:cNvSpPr>
            <a:spLocks noGrp="1"/>
          </p:cNvSpPr>
          <p:nvPr>
            <p:ph type="title"/>
          </p:nvPr>
        </p:nvSpPr>
        <p:spPr>
          <a:xfrm>
            <a:off x="6091200" y="2458800"/>
            <a:ext cx="5803200" cy="2062800"/>
          </a:xfrm>
          <a:prstGeom prst="rect">
            <a:avLst/>
          </a:prstGeom>
          <a:noFill/>
        </p:spPr>
        <p:txBody>
          <a:bodyPr wrap="square" rtlCol="0">
            <a:spAutoFit/>
          </a:bodyPr>
          <a:lstStyle>
            <a:lvl1pPr>
              <a:defRPr lang="en-IN" sz="6400" b="1" dirty="0">
                <a:solidFill>
                  <a:srgbClr val="C52039"/>
                </a:solidFill>
                <a:latin typeface="Century Gothic" panose="020B0502020202020204" pitchFamily="34" charset="0"/>
                <a:ea typeface="+mn-ea"/>
                <a:cs typeface="+mn-cs"/>
              </a:defRPr>
            </a:lvl1pPr>
          </a:lstStyle>
          <a:p>
            <a:pPr marL="0" lvl="0" algn="ctr"/>
            <a:endParaRPr lang="en-IN" dirty="0"/>
          </a:p>
        </p:txBody>
      </p:sp>
      <p:sp>
        <p:nvSpPr>
          <p:cNvPr id="6" name="Content Placeholder 5"/>
          <p:cNvSpPr>
            <a:spLocks noGrp="1"/>
          </p:cNvSpPr>
          <p:nvPr>
            <p:ph sz="quarter" idx="11"/>
          </p:nvPr>
        </p:nvSpPr>
        <p:spPr>
          <a:xfrm>
            <a:off x="1713600" y="5918400"/>
            <a:ext cx="8766000" cy="522000"/>
          </a:xfrm>
          <a:prstGeom prst="rect">
            <a:avLst/>
          </a:prstGeom>
          <a:noFill/>
        </p:spPr>
        <p:txBody>
          <a:bodyPr wrap="square" rtlCol="0">
            <a:spAutoFit/>
          </a:bodyPr>
          <a:lstStyle>
            <a:lvl1pPr marL="0" indent="0">
              <a:buNone/>
              <a:defRPr lang="en-IN" dirty="0">
                <a:latin typeface="Century Gothic" panose="020B0502020202020204" pitchFamily="34" charset="0"/>
                <a:cs typeface="Aptos Light" panose="020F0302020204030204" pitchFamily="34" charset="0"/>
              </a:defRPr>
            </a:lvl1pPr>
          </a:lstStyle>
          <a:p>
            <a:pPr marL="0" lvl="0" algn="ctr"/>
            <a:endParaRPr lang="en-IN" dirty="0"/>
          </a:p>
        </p:txBody>
      </p:sp>
      <p:pic>
        <p:nvPicPr>
          <p:cNvPr id="3" name="Picture 2">
            <a:extLst>
              <a:ext uri="{FF2B5EF4-FFF2-40B4-BE49-F238E27FC236}">
                <a16:creationId xmlns:a16="http://schemas.microsoft.com/office/drawing/2014/main" id="{5680EDFD-E6F1-E616-CA43-E382169AE2C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05678" y="341495"/>
            <a:ext cx="5156418" cy="5236853"/>
          </a:xfrm>
          <a:prstGeom prst="ellipse">
            <a:avLst/>
          </a:prstGeom>
          <a:effectLst>
            <a:softEdge rad="228021"/>
          </a:effectLst>
        </p:spPr>
      </p:pic>
      <p:pic>
        <p:nvPicPr>
          <p:cNvPr id="5" name="Picture 4">
            <a:extLst>
              <a:ext uri="{FF2B5EF4-FFF2-40B4-BE49-F238E27FC236}">
                <a16:creationId xmlns:a16="http://schemas.microsoft.com/office/drawing/2014/main" id="{EF9E6220-F049-ADDB-D434-92DE0AC4025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0309" y="501566"/>
            <a:ext cx="5047155" cy="4916709"/>
          </a:xfrm>
          <a:prstGeom prst="rect">
            <a:avLst/>
          </a:prstGeom>
        </p:spPr>
      </p:pic>
    </p:spTree>
    <p:extLst>
      <p:ext uri="{BB962C8B-B14F-4D97-AF65-F5344CB8AC3E}">
        <p14:creationId xmlns:p14="http://schemas.microsoft.com/office/powerpoint/2010/main" val="2813981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2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3A50030-463A-D7EF-4A06-622609471F80}"/>
              </a:ext>
            </a:extLst>
          </p:cNvPr>
          <p:cNvPicPr>
            <a:picLocks noChangeAspect="1"/>
          </p:cNvPicPr>
          <p:nvPr userDrawn="1"/>
        </p:nvPicPr>
        <p:blipFill>
          <a:blip r:embed="rId3"/>
          <a:stretch>
            <a:fillRect/>
          </a:stretch>
        </p:blipFill>
        <p:spPr>
          <a:xfrm>
            <a:off x="3400981" y="1280461"/>
            <a:ext cx="5331853" cy="340399"/>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dirty="0"/>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dirty="0"/>
          </a:p>
        </p:txBody>
      </p:sp>
    </p:spTree>
    <p:extLst>
      <p:ext uri="{BB962C8B-B14F-4D97-AF65-F5344CB8AC3E}">
        <p14:creationId xmlns:p14="http://schemas.microsoft.com/office/powerpoint/2010/main" val="1888218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2 With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3A50030-463A-D7EF-4A06-622609471F80}"/>
              </a:ext>
            </a:extLst>
          </p:cNvPr>
          <p:cNvPicPr>
            <a:picLocks noChangeAspect="1"/>
          </p:cNvPicPr>
          <p:nvPr userDrawn="1"/>
        </p:nvPicPr>
        <p:blipFill>
          <a:blip r:embed="rId3"/>
          <a:stretch>
            <a:fillRect/>
          </a:stretch>
        </p:blipFill>
        <p:spPr>
          <a:xfrm>
            <a:off x="3400981" y="1280461"/>
            <a:ext cx="5331853" cy="340399"/>
          </a:xfrm>
          <a:prstGeom prst="rect">
            <a:avLst/>
          </a:prstGeom>
        </p:spPr>
      </p:pic>
      <p:pic>
        <p:nvPicPr>
          <p:cNvPr id="9" name="Picture 8">
            <a:extLst>
              <a:ext uri="{FF2B5EF4-FFF2-40B4-BE49-F238E27FC236}">
                <a16:creationId xmlns:a16="http://schemas.microsoft.com/office/drawing/2014/main" id="{E7924BF9-6412-2547-9D81-928DFAF31C6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0338355">
            <a:off x="6658290" y="4452445"/>
            <a:ext cx="5904813" cy="3201721"/>
          </a:xfrm>
          <a:prstGeom prst="rect">
            <a:avLst/>
          </a:prstGeom>
        </p:spPr>
      </p:pic>
      <p:pic>
        <p:nvPicPr>
          <p:cNvPr id="12" name="Picture 11">
            <a:extLst>
              <a:ext uri="{FF2B5EF4-FFF2-40B4-BE49-F238E27FC236}">
                <a16:creationId xmlns:a16="http://schemas.microsoft.com/office/drawing/2014/main" id="{C3085ED5-49F4-7A44-A5B7-B501E88ED318}"/>
              </a:ext>
            </a:extLst>
          </p:cNvPr>
          <p:cNvPicPr>
            <a:picLocks noChangeAspect="1"/>
          </p:cNvPicPr>
          <p:nvPr userDrawn="1"/>
        </p:nvPicPr>
        <p:blipFill>
          <a:blip r:embed="rId5"/>
          <a:stretch>
            <a:fillRect/>
          </a:stretch>
        </p:blipFill>
        <p:spPr>
          <a:xfrm rot="6280645" flipV="1">
            <a:off x="7520443" y="4445525"/>
            <a:ext cx="893442" cy="2185523"/>
          </a:xfrm>
          <a:prstGeom prst="rect">
            <a:avLst/>
          </a:prstGeom>
          <a:effectLst>
            <a:outerShdw blurRad="50800" dist="38100" dir="2700000" algn="tl" rotWithShape="0">
              <a:prstClr val="black">
                <a:alpha val="40000"/>
              </a:prstClr>
            </a:outerShdw>
          </a:effectLst>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dirty="0"/>
              <a:t>Click to edit Master title style</a:t>
            </a:r>
            <a:endParaRPr lang="en-IN" dirty="0"/>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dirty="0"/>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dirty="0"/>
          </a:p>
        </p:txBody>
      </p:sp>
    </p:spTree>
    <p:extLst>
      <p:ext uri="{BB962C8B-B14F-4D97-AF65-F5344CB8AC3E}">
        <p14:creationId xmlns:p14="http://schemas.microsoft.com/office/powerpoint/2010/main" val="26824143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5" r:id="rId2"/>
    <p:sldLayoutId id="2147483716" r:id="rId3"/>
    <p:sldLayoutId id="2147483717" r:id="rId4"/>
    <p:sldLayoutId id="2147483718" r:id="rId5"/>
    <p:sldLayoutId id="2147483719" r:id="rId6"/>
    <p:sldLayoutId id="2147483720" r:id="rId7"/>
    <p:sldLayoutId id="2147483732"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3" r:id="rId20"/>
    <p:sldLayoutId id="214748371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010990" y="876442"/>
            <a:ext cx="5965817" cy="1596847"/>
          </a:xfrm>
        </p:spPr>
        <p:txBody>
          <a:bodyPr/>
          <a:lstStyle/>
          <a:p>
            <a:pPr algn="ctr">
              <a:lnSpc>
                <a:spcPct val="113000"/>
              </a:lnSpc>
              <a:spcBef>
                <a:spcPts val="1200"/>
              </a:spcBef>
            </a:pPr>
            <a:r>
              <a:rPr lang="en-US" dirty="0"/>
              <a:t>Chapter </a:t>
            </a:r>
            <a:r>
              <a:rPr lang="en-IN" dirty="0"/>
              <a:t>4</a:t>
            </a:r>
            <a:endParaRPr lang="en-US" dirty="0"/>
          </a:p>
          <a:p>
            <a:pPr algn="ctr">
              <a:lnSpc>
                <a:spcPct val="113000"/>
              </a:lnSpc>
              <a:spcBef>
                <a:spcPts val="1200"/>
              </a:spcBef>
            </a:pPr>
            <a:r>
              <a:rPr lang="en-US" dirty="0"/>
              <a:t>LESSON </a:t>
            </a:r>
            <a:r>
              <a:rPr lang="en-IN" dirty="0"/>
              <a:t>4</a:t>
            </a:r>
            <a:r>
              <a:rPr lang="en-US" dirty="0"/>
              <a:t>.2</a:t>
            </a:r>
          </a:p>
        </p:txBody>
      </p:sp>
      <p:sp>
        <p:nvSpPr>
          <p:cNvPr id="2" name="Title 1"/>
          <p:cNvSpPr>
            <a:spLocks noGrp="1"/>
          </p:cNvSpPr>
          <p:nvPr>
            <p:ph type="title"/>
          </p:nvPr>
        </p:nvSpPr>
        <p:spPr>
          <a:xfrm>
            <a:off x="6091200" y="2458800"/>
            <a:ext cx="5803200" cy="2062103"/>
          </a:xfrm>
        </p:spPr>
        <p:txBody>
          <a:bodyPr/>
          <a:lstStyle/>
          <a:p>
            <a:pPr algn="ctr">
              <a:lnSpc>
                <a:spcPct val="100000"/>
              </a:lnSpc>
            </a:pPr>
            <a:r>
              <a:rPr lang="en-US" dirty="0"/>
              <a:t>Food Access </a:t>
            </a:r>
            <a:br>
              <a:rPr lang="en-US" dirty="0"/>
            </a:br>
            <a:r>
              <a:rPr lang="en-US" dirty="0"/>
              <a:t>and Safety</a:t>
            </a:r>
            <a:endParaRPr lang="en-IN" dirty="0"/>
          </a:p>
        </p:txBody>
      </p:sp>
      <p:sp>
        <p:nvSpPr>
          <p:cNvPr id="4" name="Content Placeholder 3"/>
          <p:cNvSpPr>
            <a:spLocks noGrp="1"/>
          </p:cNvSpPr>
          <p:nvPr>
            <p:ph sz="quarter" idx="11"/>
          </p:nvPr>
        </p:nvSpPr>
        <p:spPr>
          <a:xfrm>
            <a:off x="1713600" y="5918400"/>
            <a:ext cx="8766000" cy="523220"/>
          </a:xfrm>
        </p:spPr>
        <p:txBody>
          <a:bodyPr/>
          <a:lstStyle/>
          <a:p>
            <a:pPr algn="ctr">
              <a:lnSpc>
                <a:spcPct val="100000"/>
              </a:lnSpc>
              <a:spcBef>
                <a:spcPts val="0"/>
              </a:spcBef>
            </a:pPr>
            <a:r>
              <a:rPr lang="en-US" dirty="0"/>
              <a:t>Live Well: </a:t>
            </a:r>
            <a:r>
              <a:rPr lang="en-IN" dirty="0"/>
              <a:t>Middle </a:t>
            </a:r>
            <a:r>
              <a:rPr lang="en-US" dirty="0"/>
              <a:t>School Health</a:t>
            </a:r>
          </a:p>
        </p:txBody>
      </p:sp>
    </p:spTree>
    <p:extLst>
      <p:ext uri="{BB962C8B-B14F-4D97-AF65-F5344CB8AC3E}">
        <p14:creationId xmlns:p14="http://schemas.microsoft.com/office/powerpoint/2010/main" val="152844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spc="-100" dirty="0"/>
              <a:t>Pesticides and Organic Foods</a:t>
            </a:r>
            <a:endParaRPr lang="en-IN" dirty="0"/>
          </a:p>
        </p:txBody>
      </p:sp>
      <p:sp>
        <p:nvSpPr>
          <p:cNvPr id="13" name="Content Placeholder 12"/>
          <p:cNvSpPr>
            <a:spLocks noGrp="1"/>
          </p:cNvSpPr>
          <p:nvPr>
            <p:ph sz="quarter" idx="10"/>
          </p:nvPr>
        </p:nvSpPr>
        <p:spPr>
          <a:xfrm>
            <a:off x="853199" y="1980000"/>
            <a:ext cx="10250229" cy="3879624"/>
          </a:xfrm>
        </p:spPr>
        <p:txBody>
          <a:bodyPr/>
          <a:lstStyle/>
          <a:p>
            <a:pPr>
              <a:lnSpc>
                <a:spcPct val="140000"/>
              </a:lnSpc>
              <a:spcBef>
                <a:spcPts val="800"/>
              </a:spcBef>
            </a:pPr>
            <a:r>
              <a:rPr lang="en-US" b="1" dirty="0">
                <a:solidFill>
                  <a:srgbClr val="BF0071"/>
                </a:solidFill>
              </a:rPr>
              <a:t>Pesticides</a:t>
            </a:r>
            <a:r>
              <a:rPr lang="en-US" dirty="0"/>
              <a:t> are chemicals used to protect a crop from insects, weeds, and infections.</a:t>
            </a:r>
          </a:p>
          <a:p>
            <a:pPr marL="800100" lvl="1" indent="-342900">
              <a:lnSpc>
                <a:spcPct val="120000"/>
              </a:lnSpc>
              <a:spcBef>
                <a:spcPts val="1200"/>
              </a:spcBef>
              <a:defRPr/>
            </a:pPr>
            <a:r>
              <a:rPr lang="en-US" sz="2000" dirty="0">
                <a:solidFill>
                  <a:prstClr val="black"/>
                </a:solidFill>
                <a:latin typeface="Century Gothic" panose="020B0502020202020204" pitchFamily="34" charset="0"/>
              </a:rPr>
              <a:t>Some foods are more likely to absorb chemicals than others.</a:t>
            </a:r>
          </a:p>
          <a:p>
            <a:pPr>
              <a:lnSpc>
                <a:spcPct val="140000"/>
              </a:lnSpc>
              <a:spcBef>
                <a:spcPts val="800"/>
              </a:spcBef>
            </a:pPr>
            <a:r>
              <a:rPr lang="en-US" b="1" dirty="0">
                <a:solidFill>
                  <a:srgbClr val="BF0071"/>
                </a:solidFill>
              </a:rPr>
              <a:t>Organic foods</a:t>
            </a:r>
            <a:r>
              <a:rPr lang="en-US" dirty="0"/>
              <a:t> are grown without chemical pesticides and contain no synthetic ingredients, bioengineering, or radiation.</a:t>
            </a:r>
            <a:endParaRPr lang="en-IN" dirty="0"/>
          </a:p>
        </p:txBody>
      </p:sp>
    </p:spTree>
    <p:extLst>
      <p:ext uri="{BB962C8B-B14F-4D97-AF65-F5344CB8AC3E}">
        <p14:creationId xmlns:p14="http://schemas.microsoft.com/office/powerpoint/2010/main" val="2332509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dirty="0"/>
              <a:t>Write About It</a:t>
            </a:r>
            <a:endParaRPr lang="en-IN" dirty="0"/>
          </a:p>
        </p:txBody>
      </p:sp>
      <p:sp>
        <p:nvSpPr>
          <p:cNvPr id="4" name="Content Placeholder 3"/>
          <p:cNvSpPr>
            <a:spLocks noGrp="1"/>
          </p:cNvSpPr>
          <p:nvPr>
            <p:ph sz="quarter" idx="10"/>
          </p:nvPr>
        </p:nvSpPr>
        <p:spPr>
          <a:xfrm>
            <a:off x="856800" y="1969200"/>
            <a:ext cx="9239700" cy="3731278"/>
          </a:xfrm>
        </p:spPr>
        <p:txBody>
          <a:bodyPr/>
          <a:lstStyle/>
          <a:p>
            <a:pPr marL="342900" indent="-342900">
              <a:lnSpc>
                <a:spcPct val="114000"/>
              </a:lnSpc>
              <a:spcBef>
                <a:spcPts val="1200"/>
              </a:spcBef>
              <a:buFont typeface="Arial" panose="020B0604020202020204" pitchFamily="34" charset="0"/>
              <a:buChar char="•"/>
            </a:pPr>
            <a:r>
              <a:rPr lang="en-US" dirty="0"/>
              <a:t>What do you know about where your food comes from and what happens to it before it shows up on your plate? </a:t>
            </a:r>
          </a:p>
          <a:p>
            <a:pPr marL="342900" indent="-342900">
              <a:lnSpc>
                <a:spcPct val="114000"/>
              </a:lnSpc>
              <a:spcBef>
                <a:spcPts val="1200"/>
              </a:spcBef>
              <a:buFont typeface="Arial" panose="020B0604020202020204" pitchFamily="34" charset="0"/>
              <a:buChar char="•"/>
            </a:pPr>
            <a:r>
              <a:rPr lang="en-US" dirty="0"/>
              <a:t>Think about a meal you ate recently and try to trace the journey of that food from its origin to your plate. </a:t>
            </a:r>
          </a:p>
          <a:p>
            <a:pPr marL="342900" indent="-342900">
              <a:lnSpc>
                <a:spcPct val="114000"/>
              </a:lnSpc>
              <a:spcBef>
                <a:spcPts val="1200"/>
              </a:spcBef>
              <a:buFont typeface="Arial" panose="020B0604020202020204" pitchFamily="34" charset="0"/>
              <a:buChar char="•"/>
            </a:pPr>
            <a:r>
              <a:rPr lang="en-US" dirty="0"/>
              <a:t>You can write a paragraph, use a bulleted list, or make a drawing.</a:t>
            </a:r>
          </a:p>
        </p:txBody>
      </p:sp>
    </p:spTree>
    <p:extLst>
      <p:ext uri="{BB962C8B-B14F-4D97-AF65-F5344CB8AC3E}">
        <p14:creationId xmlns:p14="http://schemas.microsoft.com/office/powerpoint/2010/main" val="3898194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453600"/>
            <a:ext cx="12193200" cy="1631216"/>
          </a:xfrm>
        </p:spPr>
        <p:txBody>
          <a:bodyPr/>
          <a:lstStyle/>
          <a:p>
            <a:pPr algn="ctr">
              <a:lnSpc>
                <a:spcPct val="100000"/>
              </a:lnSpc>
            </a:pPr>
            <a:r>
              <a:rPr lang="en-US" spc="-100" dirty="0"/>
              <a:t>Does Everyone Have Access </a:t>
            </a:r>
            <a:br>
              <a:rPr lang="en-US" spc="-100" dirty="0"/>
            </a:br>
            <a:r>
              <a:rPr lang="en-US" spc="-100" dirty="0"/>
              <a:t>to Enough Food?</a:t>
            </a:r>
            <a:endParaRPr lang="en-IN" dirty="0"/>
          </a:p>
        </p:txBody>
      </p:sp>
      <p:sp>
        <p:nvSpPr>
          <p:cNvPr id="11" name="Content Placeholder 10"/>
          <p:cNvSpPr>
            <a:spLocks noGrp="1"/>
          </p:cNvSpPr>
          <p:nvPr>
            <p:ph sz="quarter" idx="10"/>
          </p:nvPr>
        </p:nvSpPr>
        <p:spPr>
          <a:xfrm>
            <a:off x="853199" y="2402339"/>
            <a:ext cx="10536696" cy="4206280"/>
          </a:xfrm>
        </p:spPr>
        <p:txBody>
          <a:bodyPr/>
          <a:lstStyle/>
          <a:p>
            <a:pPr>
              <a:lnSpc>
                <a:spcPct val="120000"/>
              </a:lnSpc>
              <a:spcBef>
                <a:spcPts val="800"/>
              </a:spcBef>
            </a:pPr>
            <a:r>
              <a:rPr lang="en-US" dirty="0"/>
              <a:t>It is estimated that about one in every eight people in the United States is food insecure.</a:t>
            </a:r>
          </a:p>
          <a:p>
            <a:pPr>
              <a:lnSpc>
                <a:spcPct val="120000"/>
              </a:lnSpc>
              <a:spcBef>
                <a:spcPts val="800"/>
              </a:spcBef>
            </a:pPr>
            <a:r>
              <a:rPr lang="en-US" b="1" dirty="0">
                <a:solidFill>
                  <a:srgbClr val="CD008D"/>
                </a:solidFill>
              </a:rPr>
              <a:t>Food insecurity</a:t>
            </a:r>
            <a:r>
              <a:rPr lang="en-US" dirty="0"/>
              <a:t> refers to not having enough food to support an active, healthy life.</a:t>
            </a:r>
          </a:p>
          <a:p>
            <a:pPr>
              <a:lnSpc>
                <a:spcPct val="120000"/>
              </a:lnSpc>
              <a:spcBef>
                <a:spcPts val="800"/>
              </a:spcBef>
            </a:pPr>
            <a:r>
              <a:rPr lang="en-US" dirty="0"/>
              <a:t>People may be food insecure because they</a:t>
            </a:r>
          </a:p>
          <a:p>
            <a:pPr marL="800100" lvl="1" indent="-342900">
              <a:lnSpc>
                <a:spcPct val="100000"/>
              </a:lnSpc>
              <a:spcBef>
                <a:spcPts val="1200"/>
              </a:spcBef>
            </a:pPr>
            <a:r>
              <a:rPr lang="en-US" sz="2000" dirty="0">
                <a:latin typeface="Century Gothic" panose="020B0502020202020204" pitchFamily="34" charset="0"/>
              </a:rPr>
              <a:t>they don’t have enough money, </a:t>
            </a:r>
          </a:p>
          <a:p>
            <a:pPr marL="800100" lvl="1" indent="-342900">
              <a:lnSpc>
                <a:spcPct val="100000"/>
              </a:lnSpc>
              <a:spcBef>
                <a:spcPts val="1200"/>
              </a:spcBef>
            </a:pPr>
            <a:r>
              <a:rPr lang="en-US" sz="2000" dirty="0">
                <a:latin typeface="Century Gothic" panose="020B0502020202020204" pitchFamily="34" charset="0"/>
              </a:rPr>
              <a:t>hey may not be able to get food supplies because they don’t have</a:t>
            </a:r>
            <a:r>
              <a:rPr lang="en-IN" sz="2000" dirty="0">
                <a:latin typeface="Century Gothic" panose="020B0502020202020204" pitchFamily="34" charset="0"/>
              </a:rPr>
              <a:t> </a:t>
            </a:r>
            <a:r>
              <a:rPr lang="en-US" sz="2000" dirty="0">
                <a:latin typeface="Century Gothic" panose="020B0502020202020204" pitchFamily="34" charset="0"/>
              </a:rPr>
              <a:t>transportation, or </a:t>
            </a:r>
          </a:p>
          <a:p>
            <a:pPr marL="800100" lvl="1" indent="-342900">
              <a:lnSpc>
                <a:spcPct val="100000"/>
              </a:lnSpc>
              <a:spcBef>
                <a:spcPts val="1200"/>
              </a:spcBef>
            </a:pPr>
            <a:r>
              <a:rPr lang="en-US" sz="2000" dirty="0">
                <a:latin typeface="Century Gothic" panose="020B0502020202020204" pitchFamily="34" charset="0"/>
              </a:rPr>
              <a:t>they might be unable to move independently. </a:t>
            </a:r>
            <a:endParaRPr lang="en-IN" dirty="0"/>
          </a:p>
        </p:txBody>
      </p:sp>
    </p:spTree>
    <p:extLst>
      <p:ext uri="{BB962C8B-B14F-4D97-AF65-F5344CB8AC3E}">
        <p14:creationId xmlns:p14="http://schemas.microsoft.com/office/powerpoint/2010/main" val="1939620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53600"/>
            <a:ext cx="12193200" cy="861774"/>
          </a:xfrm>
        </p:spPr>
        <p:txBody>
          <a:bodyPr/>
          <a:lstStyle/>
          <a:p>
            <a:pPr algn="ctr">
              <a:lnSpc>
                <a:spcPct val="100000"/>
              </a:lnSpc>
            </a:pPr>
            <a:r>
              <a:rPr lang="en-US" spc="-100" dirty="0"/>
              <a:t>Food Safety</a:t>
            </a:r>
            <a:endParaRPr lang="en-IN" dirty="0"/>
          </a:p>
        </p:txBody>
      </p:sp>
      <p:sp>
        <p:nvSpPr>
          <p:cNvPr id="6" name="Content Placeholder 5"/>
          <p:cNvSpPr>
            <a:spLocks noGrp="1"/>
          </p:cNvSpPr>
          <p:nvPr>
            <p:ph sz="quarter" idx="10"/>
          </p:nvPr>
        </p:nvSpPr>
        <p:spPr>
          <a:xfrm>
            <a:off x="853200" y="1969200"/>
            <a:ext cx="10151684" cy="2939685"/>
          </a:xfrm>
        </p:spPr>
        <p:txBody>
          <a:bodyPr/>
          <a:lstStyle/>
          <a:p>
            <a:pPr marL="0" lvl="1" indent="0">
              <a:lnSpc>
                <a:spcPct val="114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Even when you do have access to food, it isn’t always safe to eat.</a:t>
            </a:r>
          </a:p>
          <a:p>
            <a:pPr marL="0" lvl="1" indent="0">
              <a:lnSpc>
                <a:spcPct val="114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Food can carry pathogens that cause foodborne illnesses.</a:t>
            </a:r>
          </a:p>
          <a:p>
            <a:pPr marL="0" lvl="1" indent="0">
              <a:lnSpc>
                <a:spcPct val="114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Food goes through several steps before it gets to your plate. </a:t>
            </a:r>
          </a:p>
          <a:p>
            <a:pPr marL="0" lvl="1" indent="0">
              <a:lnSpc>
                <a:spcPct val="114000"/>
              </a:lnSpc>
              <a:spcBef>
                <a:spcPts val="1200"/>
              </a:spcBef>
              <a:buNone/>
              <a:defRPr/>
            </a:pPr>
            <a:r>
              <a:rPr lang="en-US" dirty="0">
                <a:solidFill>
                  <a:prstClr val="black"/>
                </a:solidFill>
                <a:latin typeface="Century Gothic" panose="020B0502020202020204" pitchFamily="34" charset="0"/>
                <a:cs typeface="Aptos Light" panose="020F0302020204030204" pitchFamily="34" charset="0"/>
              </a:rPr>
              <a:t>These steps are called the </a:t>
            </a:r>
            <a:r>
              <a:rPr lang="en-US" b="1" dirty="0">
                <a:solidFill>
                  <a:srgbClr val="BF0071"/>
                </a:solidFill>
                <a:latin typeface="Century Gothic" panose="020B0502020202020204" pitchFamily="34" charset="0"/>
              </a:rPr>
              <a:t>food chain</a:t>
            </a:r>
            <a:r>
              <a:rPr lang="en-US" dirty="0">
                <a:solidFill>
                  <a:prstClr val="black"/>
                </a:solidFill>
                <a:latin typeface="Century Gothic" panose="020B0502020202020204" pitchFamily="34" charset="0"/>
                <a:cs typeface="Aptos Light" panose="020F0302020204030204" pitchFamily="34" charset="0"/>
              </a:rPr>
              <a:t>.</a:t>
            </a:r>
          </a:p>
          <a:p>
            <a:pPr marL="800100" lvl="1" indent="-342900">
              <a:lnSpc>
                <a:spcPct val="140000"/>
              </a:lnSpc>
              <a:spcBef>
                <a:spcPts val="1200"/>
              </a:spcBef>
              <a:defRPr/>
            </a:pPr>
            <a:r>
              <a:rPr lang="en-US" sz="2000" dirty="0">
                <a:solidFill>
                  <a:prstClr val="black"/>
                </a:solidFill>
                <a:latin typeface="Century Gothic" panose="020B0502020202020204" pitchFamily="34" charset="0"/>
              </a:rPr>
              <a:t>Production, processing, distribution, and preparation of food</a:t>
            </a:r>
          </a:p>
        </p:txBody>
      </p:sp>
    </p:spTree>
    <p:extLst>
      <p:ext uri="{BB962C8B-B14F-4D97-AF65-F5344CB8AC3E}">
        <p14:creationId xmlns:p14="http://schemas.microsoft.com/office/powerpoint/2010/main" val="2914853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53600"/>
            <a:ext cx="12193200" cy="861774"/>
          </a:xfrm>
        </p:spPr>
        <p:txBody>
          <a:bodyPr/>
          <a:lstStyle/>
          <a:p>
            <a:pPr algn="ctr">
              <a:lnSpc>
                <a:spcPct val="100000"/>
              </a:lnSpc>
            </a:pPr>
            <a:r>
              <a:rPr lang="en-US" spc="-100" dirty="0"/>
              <a:t>The Food Chain</a:t>
            </a:r>
            <a:endParaRPr lang="en-IN" dirty="0"/>
          </a:p>
        </p:txBody>
      </p:sp>
      <p:pic>
        <p:nvPicPr>
          <p:cNvPr id="9" name="Picture 8" descr="The links in the food chain are production, processing, distribution, and preparation.During production, contamination may come from irrigation water or illness in animals. During processing, contamination may come from water, dirty equipment, or sick animals. During transportation, contamination may come from lack of refrigeration or dirty equipment. During preparation, contamination may come from sick employees, dirty equipment and surfaces, cross contamination, and improper cooking.">
            <a:extLst>
              <a:ext uri="{FF2B5EF4-FFF2-40B4-BE49-F238E27FC236}">
                <a16:creationId xmlns:a16="http://schemas.microsoft.com/office/drawing/2014/main" id="{D3770AD0-6CD8-0F4E-B72D-DDC4257D6C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69293" y="1643755"/>
            <a:ext cx="6853413" cy="4760645"/>
          </a:xfrm>
          <a:prstGeom prst="rect">
            <a:avLst/>
          </a:prstGeom>
        </p:spPr>
      </p:pic>
    </p:spTree>
    <p:extLst>
      <p:ext uri="{BB962C8B-B14F-4D97-AF65-F5344CB8AC3E}">
        <p14:creationId xmlns:p14="http://schemas.microsoft.com/office/powerpoint/2010/main" val="4030579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53599"/>
            <a:ext cx="12193200" cy="1644141"/>
          </a:xfrm>
        </p:spPr>
        <p:txBody>
          <a:bodyPr/>
          <a:lstStyle/>
          <a:p>
            <a:pPr algn="ctr">
              <a:lnSpc>
                <a:spcPct val="100000"/>
              </a:lnSpc>
            </a:pPr>
            <a:r>
              <a:rPr lang="en-US" spc="-100" dirty="0"/>
              <a:t>Safe Food Handling </a:t>
            </a:r>
            <a:br>
              <a:rPr lang="en-US" spc="-100" dirty="0"/>
            </a:br>
            <a:r>
              <a:rPr lang="en-US" spc="-100" dirty="0"/>
              <a:t>and Preparation </a:t>
            </a:r>
            <a:r>
              <a:rPr lang="en-US" sz="3000" spc="-100" dirty="0"/>
              <a:t>(1 of 3)</a:t>
            </a:r>
            <a:endParaRPr lang="en-IN" dirty="0"/>
          </a:p>
        </p:txBody>
      </p:sp>
      <p:sp>
        <p:nvSpPr>
          <p:cNvPr id="4" name="Content Placeholder 3"/>
          <p:cNvSpPr>
            <a:spLocks noGrp="1"/>
          </p:cNvSpPr>
          <p:nvPr>
            <p:ph sz="quarter" idx="10"/>
          </p:nvPr>
        </p:nvSpPr>
        <p:spPr>
          <a:xfrm>
            <a:off x="853200" y="2418375"/>
            <a:ext cx="6028863" cy="3757833"/>
          </a:xfrm>
        </p:spPr>
        <p:txBody>
          <a:bodyPr/>
          <a:lstStyle/>
          <a:p>
            <a:pPr>
              <a:lnSpc>
                <a:spcPct val="140000"/>
              </a:lnSpc>
              <a:spcBef>
                <a:spcPts val="800"/>
              </a:spcBef>
            </a:pPr>
            <a:r>
              <a:rPr lang="en-US" dirty="0"/>
              <a:t>How you handle and prepare your foods will affect how likely they are to become contaminated.</a:t>
            </a:r>
          </a:p>
          <a:p>
            <a:pPr>
              <a:lnSpc>
                <a:spcPct val="140000"/>
              </a:lnSpc>
              <a:spcBef>
                <a:spcPts val="800"/>
              </a:spcBef>
            </a:pPr>
            <a:r>
              <a:rPr lang="en-US" dirty="0"/>
              <a:t>The most important thing you can do when handling and preparing food is to follow the four steps to food safety:</a:t>
            </a:r>
            <a:endParaRPr lang="en-IN" dirty="0"/>
          </a:p>
        </p:txBody>
      </p:sp>
      <p:pic>
        <p:nvPicPr>
          <p:cNvPr id="12" name="Picture 11" descr="The four steps to food safety are Clean, Separate, Cook, and Chill.">
            <a:extLst>
              <a:ext uri="{FF2B5EF4-FFF2-40B4-BE49-F238E27FC236}">
                <a16:creationId xmlns:a16="http://schemas.microsoft.com/office/drawing/2014/main" id="{26DE5367-ED77-9C4D-8E0B-A1B71CB1B0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10107" y="2777122"/>
            <a:ext cx="4762089" cy="2342320"/>
          </a:xfrm>
          <a:prstGeom prst="rect">
            <a:avLst/>
          </a:prstGeom>
        </p:spPr>
      </p:pic>
      <p:sp>
        <p:nvSpPr>
          <p:cNvPr id="6" name="Content Placeholder 5"/>
          <p:cNvSpPr>
            <a:spLocks noGrp="1"/>
          </p:cNvSpPr>
          <p:nvPr>
            <p:ph sz="quarter" idx="11"/>
          </p:nvPr>
        </p:nvSpPr>
        <p:spPr>
          <a:xfrm>
            <a:off x="5559094" y="6272459"/>
            <a:ext cx="6113102" cy="397281"/>
          </a:xfrm>
        </p:spPr>
        <p:txBody>
          <a:bodyPr/>
          <a:lstStyle/>
          <a:p>
            <a:pPr marL="0" indent="0" algn="r">
              <a:buNone/>
            </a:pPr>
            <a:r>
              <a:rPr lang="en-US" sz="1600" i="1" dirty="0"/>
              <a:t>(continued)</a:t>
            </a:r>
            <a:endParaRPr lang="en-IN" sz="1600" dirty="0"/>
          </a:p>
        </p:txBody>
      </p:sp>
    </p:spTree>
    <p:extLst>
      <p:ext uri="{BB962C8B-B14F-4D97-AF65-F5344CB8AC3E}">
        <p14:creationId xmlns:p14="http://schemas.microsoft.com/office/powerpoint/2010/main" val="2054089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1631216"/>
          </a:xfrm>
        </p:spPr>
        <p:txBody>
          <a:bodyPr/>
          <a:lstStyle/>
          <a:p>
            <a:pPr algn="ctr">
              <a:lnSpc>
                <a:spcPct val="100000"/>
              </a:lnSpc>
            </a:pPr>
            <a:r>
              <a:rPr lang="en-US" spc="-100" dirty="0"/>
              <a:t>Safe Food Handling </a:t>
            </a:r>
            <a:br>
              <a:rPr lang="en-US" spc="-100" dirty="0"/>
            </a:br>
            <a:r>
              <a:rPr lang="en-US" spc="-100" dirty="0"/>
              <a:t>and Preparation </a:t>
            </a:r>
            <a:r>
              <a:rPr lang="en-US" sz="3000" spc="-100" dirty="0"/>
              <a:t>(2 of 3)</a:t>
            </a:r>
            <a:endParaRPr lang="en-IN" dirty="0"/>
          </a:p>
        </p:txBody>
      </p:sp>
      <p:sp>
        <p:nvSpPr>
          <p:cNvPr id="3" name="Content Placeholder 2"/>
          <p:cNvSpPr>
            <a:spLocks noGrp="1"/>
          </p:cNvSpPr>
          <p:nvPr>
            <p:ph sz="quarter" idx="10"/>
          </p:nvPr>
        </p:nvSpPr>
        <p:spPr>
          <a:xfrm>
            <a:off x="853199" y="2402335"/>
            <a:ext cx="10905663" cy="3157788"/>
          </a:xfrm>
        </p:spPr>
        <p:txBody>
          <a:bodyPr/>
          <a:lstStyle/>
          <a:p>
            <a:pPr marL="457200" indent="-457200">
              <a:lnSpc>
                <a:spcPct val="140000"/>
              </a:lnSpc>
              <a:spcBef>
                <a:spcPts val="800"/>
              </a:spcBef>
              <a:buFont typeface="+mj-lt"/>
              <a:buAutoNum type="arabicPeriod"/>
            </a:pPr>
            <a:r>
              <a:rPr lang="en-US" b="1" dirty="0">
                <a:solidFill>
                  <a:srgbClr val="BF0071"/>
                </a:solidFill>
              </a:rPr>
              <a:t>Clean</a:t>
            </a:r>
          </a:p>
          <a:p>
            <a:pPr marL="457200" lvl="1" indent="0">
              <a:lnSpc>
                <a:spcPct val="140000"/>
              </a:lnSpc>
              <a:spcBef>
                <a:spcPts val="800"/>
              </a:spcBef>
              <a:buNone/>
            </a:pPr>
            <a:r>
              <a:rPr lang="en-US" sz="2000" dirty="0">
                <a:latin typeface="Century Gothic" panose="020B0502020202020204" pitchFamily="34" charset="0"/>
              </a:rPr>
              <a:t>Clean your hands. Clean all utensils, cutting boards, and surfaces. Wash fruits and vegetables. Clean all surfaces thoroughly when finished prepping food.</a:t>
            </a:r>
          </a:p>
          <a:p>
            <a:pPr marL="457200" indent="-457200">
              <a:lnSpc>
                <a:spcPct val="140000"/>
              </a:lnSpc>
              <a:spcBef>
                <a:spcPts val="800"/>
              </a:spcBef>
              <a:buFont typeface="+mj-lt"/>
              <a:buAutoNum type="arabicPeriod" startAt="2"/>
            </a:pPr>
            <a:r>
              <a:rPr lang="en-US" b="1" dirty="0">
                <a:solidFill>
                  <a:srgbClr val="BF0071"/>
                </a:solidFill>
              </a:rPr>
              <a:t>Separate</a:t>
            </a:r>
            <a:endParaRPr lang="en-US" dirty="0"/>
          </a:p>
          <a:p>
            <a:pPr marL="457200" lvl="1" indent="0">
              <a:lnSpc>
                <a:spcPct val="140000"/>
              </a:lnSpc>
              <a:spcBef>
                <a:spcPts val="800"/>
              </a:spcBef>
              <a:buNone/>
            </a:pPr>
            <a:r>
              <a:rPr lang="en-US" sz="2000" dirty="0">
                <a:latin typeface="Century Gothic" panose="020B0502020202020204" pitchFamily="34" charset="0"/>
              </a:rPr>
              <a:t>Separate produce from meats, eggs, and poultry. Use separate cutting boards for meat, eggs, and poultry.</a:t>
            </a:r>
          </a:p>
        </p:txBody>
      </p:sp>
      <p:sp>
        <p:nvSpPr>
          <p:cNvPr id="4" name="Content Placeholder 3"/>
          <p:cNvSpPr>
            <a:spLocks noGrp="1"/>
          </p:cNvSpPr>
          <p:nvPr>
            <p:ph sz="quarter" idx="11"/>
          </p:nvPr>
        </p:nvSpPr>
        <p:spPr>
          <a:xfrm>
            <a:off x="10170693" y="5635377"/>
            <a:ext cx="1499432" cy="313932"/>
          </a:xfrm>
        </p:spPr>
        <p:txBody>
          <a:bodyPr/>
          <a:lstStyle/>
          <a:p>
            <a:pPr marL="0" indent="0" algn="r">
              <a:buNone/>
            </a:pPr>
            <a:r>
              <a:rPr lang="en-US" sz="1600" i="1" dirty="0">
                <a:solidFill>
                  <a:prstClr val="black"/>
                </a:solidFill>
              </a:rPr>
              <a:t>(continued)</a:t>
            </a:r>
            <a:endParaRPr lang="en-IN" sz="1600" dirty="0"/>
          </a:p>
        </p:txBody>
      </p:sp>
    </p:spTree>
    <p:extLst>
      <p:ext uri="{BB962C8B-B14F-4D97-AF65-F5344CB8AC3E}">
        <p14:creationId xmlns:p14="http://schemas.microsoft.com/office/powerpoint/2010/main" val="2317849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1631216"/>
          </a:xfrm>
        </p:spPr>
        <p:txBody>
          <a:bodyPr/>
          <a:lstStyle/>
          <a:p>
            <a:pPr algn="ctr">
              <a:lnSpc>
                <a:spcPct val="100000"/>
              </a:lnSpc>
            </a:pPr>
            <a:r>
              <a:rPr lang="en-US" spc="-100" dirty="0"/>
              <a:t>Safe Food Handling </a:t>
            </a:r>
            <a:br>
              <a:rPr lang="en-US" spc="-100" dirty="0"/>
            </a:br>
            <a:r>
              <a:rPr lang="en-US" spc="-100" dirty="0"/>
              <a:t>and Preparation </a:t>
            </a:r>
            <a:r>
              <a:rPr lang="en-US" sz="3000" spc="-100" dirty="0"/>
              <a:t>(3 of 3)</a:t>
            </a:r>
            <a:endParaRPr lang="en-IN" dirty="0"/>
          </a:p>
        </p:txBody>
      </p:sp>
      <p:sp>
        <p:nvSpPr>
          <p:cNvPr id="3" name="Content Placeholder 2"/>
          <p:cNvSpPr>
            <a:spLocks noGrp="1"/>
          </p:cNvSpPr>
          <p:nvPr>
            <p:ph sz="quarter" idx="10"/>
          </p:nvPr>
        </p:nvSpPr>
        <p:spPr>
          <a:xfrm>
            <a:off x="853199" y="2434420"/>
            <a:ext cx="10809412" cy="4046591"/>
          </a:xfrm>
        </p:spPr>
        <p:txBody>
          <a:bodyPr/>
          <a:lstStyle/>
          <a:p>
            <a:pPr marL="457200" indent="-457200">
              <a:lnSpc>
                <a:spcPct val="140000"/>
              </a:lnSpc>
              <a:spcBef>
                <a:spcPts val="800"/>
              </a:spcBef>
              <a:buFont typeface="+mj-lt"/>
              <a:buAutoNum type="arabicPeriod" startAt="3"/>
            </a:pPr>
            <a:r>
              <a:rPr lang="en-US" b="1" dirty="0">
                <a:solidFill>
                  <a:srgbClr val="BF0071"/>
                </a:solidFill>
              </a:rPr>
              <a:t>Cook</a:t>
            </a:r>
          </a:p>
          <a:p>
            <a:pPr marL="457200" lvl="1" indent="0">
              <a:lnSpc>
                <a:spcPct val="140000"/>
              </a:lnSpc>
              <a:spcBef>
                <a:spcPts val="800"/>
              </a:spcBef>
              <a:buNone/>
            </a:pPr>
            <a:r>
              <a:rPr lang="en-US" sz="2000" dirty="0">
                <a:latin typeface="Century Gothic" panose="020B0502020202020204" pitchFamily="34" charset="0"/>
              </a:rPr>
              <a:t>Cook foods to the proper temperature to kill known pathogens. Serve food immediately, or make sure to keep cooked foods above 140°F if not being eaten right away.</a:t>
            </a:r>
          </a:p>
          <a:p>
            <a:pPr marL="457200" indent="-457200">
              <a:lnSpc>
                <a:spcPct val="140000"/>
              </a:lnSpc>
              <a:spcBef>
                <a:spcPts val="800"/>
              </a:spcBef>
              <a:buFont typeface="+mj-lt"/>
              <a:buAutoNum type="arabicPeriod" startAt="4"/>
            </a:pPr>
            <a:r>
              <a:rPr lang="en-US" b="1" dirty="0">
                <a:solidFill>
                  <a:srgbClr val="BF0071"/>
                </a:solidFill>
              </a:rPr>
              <a:t>Chill</a:t>
            </a:r>
            <a:endParaRPr lang="en-US" dirty="0"/>
          </a:p>
          <a:p>
            <a:pPr marL="457200" lvl="1" indent="0">
              <a:lnSpc>
                <a:spcPct val="140000"/>
              </a:lnSpc>
              <a:spcBef>
                <a:spcPts val="800"/>
              </a:spcBef>
              <a:buNone/>
            </a:pPr>
            <a:r>
              <a:rPr lang="en-US" sz="2000" dirty="0">
                <a:latin typeface="Century Gothic" panose="020B0502020202020204" pitchFamily="34" charset="0"/>
              </a:rPr>
              <a:t>As soon as you are done eating, place all leftover foods in the refrigerator. Foods that require refrigeration should not be left out at room temperature for more than two hours to decrease the risk of bacteria growth.</a:t>
            </a:r>
            <a:endParaRPr lang="en-IN" dirty="0"/>
          </a:p>
        </p:txBody>
      </p:sp>
    </p:spTree>
    <p:extLst>
      <p:ext uri="{BB962C8B-B14F-4D97-AF65-F5344CB8AC3E}">
        <p14:creationId xmlns:p14="http://schemas.microsoft.com/office/powerpoint/2010/main" val="400469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1526400"/>
          </a:xfrm>
        </p:spPr>
        <p:txBody>
          <a:bodyPr/>
          <a:lstStyle/>
          <a:p>
            <a:pPr algn="ctr">
              <a:lnSpc>
                <a:spcPct val="100000"/>
              </a:lnSpc>
            </a:pPr>
            <a:r>
              <a:rPr lang="en-US" spc="-100" dirty="0"/>
              <a:t>Food Additives and Preservatives </a:t>
            </a:r>
            <a:endParaRPr lang="en-IN" dirty="0"/>
          </a:p>
        </p:txBody>
      </p:sp>
      <p:sp>
        <p:nvSpPr>
          <p:cNvPr id="3" name="Content Placeholder 2"/>
          <p:cNvSpPr>
            <a:spLocks noGrp="1"/>
          </p:cNvSpPr>
          <p:nvPr>
            <p:ph sz="quarter" idx="10"/>
          </p:nvPr>
        </p:nvSpPr>
        <p:spPr>
          <a:xfrm>
            <a:off x="853200" y="1980000"/>
            <a:ext cx="9244800" cy="3452612"/>
          </a:xfrm>
        </p:spPr>
        <p:txBody>
          <a:bodyPr/>
          <a:lstStyle/>
          <a:p>
            <a:pPr>
              <a:lnSpc>
                <a:spcPct val="140000"/>
              </a:lnSpc>
              <a:spcBef>
                <a:spcPts val="800"/>
              </a:spcBef>
            </a:pPr>
            <a:r>
              <a:rPr lang="en-US" b="1" dirty="0">
                <a:solidFill>
                  <a:srgbClr val="BF0071"/>
                </a:solidFill>
              </a:rPr>
              <a:t>Food additives</a:t>
            </a:r>
            <a:r>
              <a:rPr lang="en-US" dirty="0"/>
              <a:t> are substances added to food to</a:t>
            </a:r>
          </a:p>
          <a:p>
            <a:pPr marL="800100" lvl="1" indent="-342900">
              <a:lnSpc>
                <a:spcPct val="120000"/>
              </a:lnSpc>
              <a:spcBef>
                <a:spcPts val="1200"/>
              </a:spcBef>
              <a:defRPr/>
            </a:pPr>
            <a:r>
              <a:rPr lang="en-US" sz="2000" dirty="0">
                <a:solidFill>
                  <a:prstClr val="black"/>
                </a:solidFill>
                <a:latin typeface="Century Gothic" panose="020B0502020202020204" pitchFamily="34" charset="0"/>
              </a:rPr>
              <a:t>improve freshness</a:t>
            </a:r>
          </a:p>
          <a:p>
            <a:pPr marL="800100" lvl="1" indent="-342900">
              <a:lnSpc>
                <a:spcPct val="120000"/>
              </a:lnSpc>
              <a:spcBef>
                <a:spcPts val="1200"/>
              </a:spcBef>
              <a:defRPr/>
            </a:pPr>
            <a:r>
              <a:rPr lang="en-US" sz="2000" dirty="0">
                <a:solidFill>
                  <a:prstClr val="black"/>
                </a:solidFill>
                <a:latin typeface="Century Gothic" panose="020B0502020202020204" pitchFamily="34" charset="0"/>
              </a:rPr>
              <a:t>add nutrition</a:t>
            </a:r>
          </a:p>
          <a:p>
            <a:pPr marL="800100" lvl="1" indent="-342900">
              <a:lnSpc>
                <a:spcPct val="120000"/>
              </a:lnSpc>
              <a:spcBef>
                <a:spcPts val="1200"/>
              </a:spcBef>
              <a:defRPr/>
            </a:pPr>
            <a:r>
              <a:rPr lang="en-US" sz="2000" dirty="0">
                <a:solidFill>
                  <a:prstClr val="black"/>
                </a:solidFill>
                <a:latin typeface="Century Gothic" panose="020B0502020202020204" pitchFamily="34" charset="0"/>
              </a:rPr>
              <a:t>improve taste, texture, or appearance</a:t>
            </a:r>
          </a:p>
          <a:p>
            <a:pPr>
              <a:lnSpc>
                <a:spcPct val="140000"/>
              </a:lnSpc>
              <a:spcBef>
                <a:spcPts val="800"/>
              </a:spcBef>
            </a:pPr>
            <a:r>
              <a:rPr lang="en-US" dirty="0"/>
              <a:t>Additives that are designed to keep food from spoiling are called </a:t>
            </a:r>
            <a:r>
              <a:rPr lang="en-US" b="1" dirty="0">
                <a:solidFill>
                  <a:srgbClr val="BF0071"/>
                </a:solidFill>
              </a:rPr>
              <a:t>preservatives</a:t>
            </a:r>
            <a:r>
              <a:rPr lang="en-US" dirty="0"/>
              <a:t>.</a:t>
            </a:r>
          </a:p>
        </p:txBody>
      </p:sp>
    </p:spTree>
    <p:extLst>
      <p:ext uri="{BB962C8B-B14F-4D97-AF65-F5344CB8AC3E}">
        <p14:creationId xmlns:p14="http://schemas.microsoft.com/office/powerpoint/2010/main" val="55548560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15203</TotalTime>
  <Words>545</Words>
  <Application>Microsoft Office PowerPoint</Application>
  <PresentationFormat>Widescreen</PresentationFormat>
  <Paragraphs>59</Paragraphs>
  <Slides>10</Slides>
  <Notes>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10</vt:i4>
      </vt:variant>
    </vt:vector>
  </HeadingPairs>
  <TitlesOfParts>
    <vt:vector size="22" baseType="lpstr">
      <vt:lpstr>Aptos</vt:lpstr>
      <vt:lpstr>Aptos Display</vt:lpstr>
      <vt:lpstr>Arial</vt:lpstr>
      <vt:lpstr>Century Gothic</vt:lpstr>
      <vt:lpstr>CenturyGothicStd</vt:lpstr>
      <vt:lpstr>HelveticaLTStd</vt:lpstr>
      <vt:lpstr>ITC Garamond Std Lt</vt:lpstr>
      <vt:lpstr>Rockwell</vt:lpstr>
      <vt:lpstr>1_Office Theme</vt:lpstr>
      <vt:lpstr>Custom Design</vt:lpstr>
      <vt:lpstr>1_Custom Design</vt:lpstr>
      <vt:lpstr>2_Custom Design</vt:lpstr>
      <vt:lpstr>Food Access  and Safety</vt:lpstr>
      <vt:lpstr>Write About It</vt:lpstr>
      <vt:lpstr>Does Everyone Have Access  to Enough Food?</vt:lpstr>
      <vt:lpstr>Food Safety</vt:lpstr>
      <vt:lpstr>The Food Chain</vt:lpstr>
      <vt:lpstr>Safe Food Handling  and Preparation (1 of 3)</vt:lpstr>
      <vt:lpstr>Safe Food Handling  and Preparation (2 of 3)</vt:lpstr>
      <vt:lpstr>Safe Food Handling  and Preparation (3 of 3)</vt:lpstr>
      <vt:lpstr>Food Additives and Preservatives </vt:lpstr>
      <vt:lpstr>Pesticides and Organic Foods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Lesson 4.2: Food Access and Safety</dc:title>
  <dc:creator>Joanne Brummett</dc:creator>
  <cp:lastModifiedBy>Laura Farrell</cp:lastModifiedBy>
  <cp:revision>157</cp:revision>
  <dcterms:created xsi:type="dcterms:W3CDTF">2024-04-04T14:49:27Z</dcterms:created>
  <dcterms:modified xsi:type="dcterms:W3CDTF">2024-10-07T13:21:06Z</dcterms:modified>
</cp:coreProperties>
</file>