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6"/>
  </p:notesMasterIdLst>
  <p:sldIdLst>
    <p:sldId id="256" r:id="rId5"/>
    <p:sldId id="257" r:id="rId6"/>
    <p:sldId id="342" r:id="rId7"/>
    <p:sldId id="410" r:id="rId8"/>
    <p:sldId id="411" r:id="rId9"/>
    <p:sldId id="415" r:id="rId10"/>
    <p:sldId id="412" r:id="rId11"/>
    <p:sldId id="413" r:id="rId12"/>
    <p:sldId id="406" r:id="rId13"/>
    <p:sldId id="414" r:id="rId14"/>
    <p:sldId id="40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61460D-7215-A4C9-D48E-A42F83D2172D}" name="Ian Fricker" initials="IF" userId="S::ianf@hkusa.com::5139194f-ddb1-4217-97d0-a5a6d0e1af5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9" clrIdx="3">
    <p:extLst>
      <p:ext uri="{19B8F6BF-5375-455C-9EA6-DF929625EA0E}">
        <p15:presenceInfo xmlns:p15="http://schemas.microsoft.com/office/powerpoint/2012/main" userId="Copy 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E99"/>
    <a:srgbClr val="9142B5"/>
    <a:srgbClr val="257C1B"/>
    <a:srgbClr val="3A7C23"/>
    <a:srgbClr val="D62D00"/>
    <a:srgbClr val="D62D01"/>
    <a:srgbClr val="CD008D"/>
    <a:srgbClr val="DB5407"/>
    <a:srgbClr val="F55D00"/>
    <a:srgbClr val="D86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31" autoAdjust="0"/>
    <p:restoredTop sz="94280" autoAdjust="0"/>
  </p:normalViewPr>
  <p:slideViewPr>
    <p:cSldViewPr snapToGrid="0" snapToObjects="1">
      <p:cViewPr varScale="1">
        <p:scale>
          <a:sx n="111" d="100"/>
          <a:sy n="111" d="100"/>
        </p:scale>
        <p:origin x="132" y="294"/>
      </p:cViewPr>
      <p:guideLst/>
    </p:cSldViewPr>
  </p:slideViewPr>
  <p:outlineViewPr>
    <p:cViewPr>
      <p:scale>
        <a:sx n="33" d="100"/>
        <a:sy n="33" d="100"/>
      </p:scale>
      <p:origin x="0" y="-30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Fricker" userId="5139194f-ddb1-4217-97d0-a5a6d0e1af53" providerId="ADAL" clId="{296EF365-2846-4648-A28B-0DCDDF3C292C}"/>
    <pc:docChg chg="undo custSel modSld">
      <pc:chgData name="Ian Fricker" userId="5139194f-ddb1-4217-97d0-a5a6d0e1af53" providerId="ADAL" clId="{296EF365-2846-4648-A28B-0DCDDF3C292C}" dt="2024-08-30T16:45:04.986" v="16"/>
      <pc:docMkLst>
        <pc:docMk/>
      </pc:docMkLst>
      <pc:sldChg chg="modSp mod addCm delCm">
        <pc:chgData name="Ian Fricker" userId="5139194f-ddb1-4217-97d0-a5a6d0e1af53" providerId="ADAL" clId="{296EF365-2846-4648-A28B-0DCDDF3C292C}" dt="2024-08-30T16:45:04.986" v="16"/>
        <pc:sldMkLst>
          <pc:docMk/>
          <pc:sldMk cId="976980953" sldId="256"/>
        </pc:sldMkLst>
        <pc:spChg chg="mod">
          <ac:chgData name="Ian Fricker" userId="5139194f-ddb1-4217-97d0-a5a6d0e1af53" providerId="ADAL" clId="{296EF365-2846-4648-A28B-0DCDDF3C292C}" dt="2024-08-23T22:21:27.826" v="0" actId="20577"/>
          <ac:spMkLst>
            <pc:docMk/>
            <pc:sldMk cId="976980953" sldId="256"/>
            <ac:spMk id="4" creationId="{7B01DEE1-A7B1-AAA9-A64B-86A50BC7D707}"/>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296EF365-2846-4648-A28B-0DCDDF3C292C}" dt="2024-08-30T16:45:04.986" v="16"/>
              <pc2:cmMkLst xmlns:pc2="http://schemas.microsoft.com/office/powerpoint/2019/9/main/command">
                <pc:docMk/>
                <pc:sldMk cId="976980953" sldId="256"/>
                <pc2:cmMk id="{581655A6-8BD0-4630-8732-7FA69418AD09}"/>
              </pc2:cmMkLst>
            </pc226:cmChg>
          </p:ext>
        </pc:extLst>
      </pc:sldChg>
      <pc:sldChg chg="modSp mod addCm modCm">
        <pc:chgData name="Ian Fricker" userId="5139194f-ddb1-4217-97d0-a5a6d0e1af53" providerId="ADAL" clId="{296EF365-2846-4648-A28B-0DCDDF3C292C}" dt="2024-08-23T22:32:01.748" v="15"/>
        <pc:sldMkLst>
          <pc:docMk/>
          <pc:sldMk cId="2296956696" sldId="381"/>
        </pc:sldMkLst>
        <pc:graphicFrameChg chg="modGraphic">
          <ac:chgData name="Ian Fricker" userId="5139194f-ddb1-4217-97d0-a5a6d0e1af53" providerId="ADAL" clId="{296EF365-2846-4648-A28B-0DCDDF3C292C}" dt="2024-08-23T22:28:18.761" v="12" actId="13926"/>
          <ac:graphicFrameMkLst>
            <pc:docMk/>
            <pc:sldMk cId="2296956696" sldId="381"/>
            <ac:graphicFrameMk id="6" creationId="{F1DC3359-E846-6F4C-8347-D154B5FE0575}"/>
          </ac:graphicFrameMkLst>
        </pc:graphicFrameChg>
        <pc:extLst>
          <p:ext xmlns:p="http://schemas.openxmlformats.org/presentationml/2006/main" uri="{D6D511B9-2390-475A-947B-AFAB55BFBCF1}">
            <pc226:cmChg xmlns:pc226="http://schemas.microsoft.com/office/powerpoint/2022/06/main/command" chg="add mod">
              <pc226:chgData name="Ian Fricker" userId="5139194f-ddb1-4217-97d0-a5a6d0e1af53" providerId="ADAL" clId="{296EF365-2846-4648-A28B-0DCDDF3C292C}" dt="2024-08-23T22:32:01.748" v="15"/>
              <pc2:cmMkLst xmlns:pc2="http://schemas.microsoft.com/office/powerpoint/2019/9/main/command">
                <pc:docMk/>
                <pc:sldMk cId="2296956696" sldId="381"/>
                <pc2:cmMk id="{3FA23B8E-BAB5-4259-8545-C4403967BDDC}"/>
              </pc2:cmMkLst>
            </pc226:cmChg>
          </p:ext>
        </pc:extLst>
      </pc:sldChg>
    </pc:docChg>
  </pc:docChgLst>
  <pc:docChgLst>
    <pc:chgData name="Ink Lynx" userId="43154123f283b917" providerId="LiveId" clId="{AB4C7E22-9696-9E4D-AC4A-452466722EEA}"/>
    <pc:docChg chg="custSel modSld">
      <pc:chgData name="Ink Lynx" userId="43154123f283b917" providerId="LiveId" clId="{AB4C7E22-9696-9E4D-AC4A-452466722EEA}" dt="2024-09-05T12:52:49.706" v="20" actId="122"/>
      <pc:docMkLst>
        <pc:docMk/>
      </pc:docMkLst>
      <pc:sldChg chg="modSp">
        <pc:chgData name="Ink Lynx" userId="43154123f283b917" providerId="LiveId" clId="{AB4C7E22-9696-9E4D-AC4A-452466722EEA}" dt="2024-09-05T12:52:49.706" v="20" actId="122"/>
        <pc:sldMkLst>
          <pc:docMk/>
          <pc:sldMk cId="2296956696" sldId="381"/>
        </pc:sldMkLst>
        <pc:graphicFrameChg chg="modGraphic">
          <ac:chgData name="Ink Lynx" userId="43154123f283b917" providerId="LiveId" clId="{AB4C7E22-9696-9E4D-AC4A-452466722EEA}" dt="2024-09-05T12:52:49.706" v="20" actId="122"/>
          <ac:graphicFrameMkLst>
            <pc:docMk/>
            <pc:sldMk cId="2296956696" sldId="381"/>
            <ac:graphicFrameMk id="6" creationId="{F1DC3359-E846-6F4C-8347-D154B5FE0575}"/>
          </ac:graphicFrameMkLst>
        </pc:graphicFrameChg>
      </pc:sldChg>
    </pc:docChg>
  </pc:docChgLst>
  <pc:docChgLst>
    <pc:chgData name="Laura Farrell" userId="2e43a550-d27b-4754-a05c-c3cf9e976c93" providerId="ADAL" clId="{AC8B991B-0BF0-45F1-A005-A86221124E5B}"/>
    <pc:docChg chg="modSld">
      <pc:chgData name="Laura Farrell" userId="2e43a550-d27b-4754-a05c-c3cf9e976c93" providerId="ADAL" clId="{AC8B991B-0BF0-45F1-A005-A86221124E5B}" dt="2024-09-04T14:36:56.194" v="1"/>
      <pc:docMkLst>
        <pc:docMk/>
      </pc:docMkLst>
      <pc:sldChg chg="modNotesTx">
        <pc:chgData name="Laura Farrell" userId="2e43a550-d27b-4754-a05c-c3cf9e976c93" providerId="ADAL" clId="{AC8B991B-0BF0-45F1-A005-A86221124E5B}" dt="2024-09-04T14:36:34.780" v="0"/>
        <pc:sldMkLst>
          <pc:docMk/>
          <pc:sldMk cId="976980953" sldId="256"/>
        </pc:sldMkLst>
      </pc:sldChg>
      <pc:sldChg chg="modNotesTx">
        <pc:chgData name="Laura Farrell" userId="2e43a550-d27b-4754-a05c-c3cf9e976c93" providerId="ADAL" clId="{AC8B991B-0BF0-45F1-A005-A86221124E5B}" dt="2024-09-04T14:36:56.194" v="1"/>
        <pc:sldMkLst>
          <pc:docMk/>
          <pc:sldMk cId="3460588542" sldId="414"/>
        </pc:sldMkLst>
      </pc:sldChg>
    </pc:docChg>
  </pc:docChgLst>
  <pc:docChgLst>
    <pc:chgData name="Ink Lynx" userId="43154123f283b917" providerId="LiveId" clId="{05DF224E-CE12-4A42-B850-18377836F041}"/>
    <pc:docChg chg="delSld modSld sldOrd">
      <pc:chgData name="Ink Lynx" userId="43154123f283b917" providerId="LiveId" clId="{05DF224E-CE12-4A42-B850-18377836F041}" dt="2024-07-25T14:10:03.422" v="49" actId="1589"/>
      <pc:docMkLst>
        <pc:docMk/>
      </pc:docMkLst>
      <pc:sldChg chg="modSp addCm">
        <pc:chgData name="Ink Lynx" userId="43154123f283b917" providerId="LiveId" clId="{05DF224E-CE12-4A42-B850-18377836F041}" dt="2024-07-25T14:10:03.422" v="49" actId="1589"/>
        <pc:sldMkLst>
          <pc:docMk/>
          <pc:sldMk cId="976980953" sldId="256"/>
        </pc:sldMkLst>
        <pc:spChg chg="mod">
          <ac:chgData name="Ink Lynx" userId="43154123f283b917" providerId="LiveId" clId="{05DF224E-CE12-4A42-B850-18377836F041}" dt="2024-07-23T12:09:17.060" v="3" actId="20577"/>
          <ac:spMkLst>
            <pc:docMk/>
            <pc:sldMk cId="976980953" sldId="256"/>
            <ac:spMk id="3" creationId="{7FC52CD0-AC16-6F0E-CD0A-34AA45726CA2}"/>
          </ac:spMkLst>
        </pc:spChg>
        <pc:spChg chg="mod">
          <ac:chgData name="Ink Lynx" userId="43154123f283b917" providerId="LiveId" clId="{05DF224E-CE12-4A42-B850-18377836F041}" dt="2024-07-23T12:09:22.792" v="14" actId="20577"/>
          <ac:spMkLst>
            <pc:docMk/>
            <pc:sldMk cId="976980953" sldId="256"/>
            <ac:spMk id="4" creationId="{7B01DEE1-A7B1-AAA9-A64B-86A50BC7D707}"/>
          </ac:spMkLst>
        </pc:spChg>
      </pc:sldChg>
      <pc:sldChg chg="del">
        <pc:chgData name="Ink Lynx" userId="43154123f283b917" providerId="LiveId" clId="{05DF224E-CE12-4A42-B850-18377836F041}" dt="2024-07-23T12:09:50.203" v="15" actId="2696"/>
        <pc:sldMkLst>
          <pc:docMk/>
          <pc:sldMk cId="1110540363" sldId="269"/>
        </pc:sldMkLst>
      </pc:sldChg>
      <pc:sldChg chg="del">
        <pc:chgData name="Ink Lynx" userId="43154123f283b917" providerId="LiveId" clId="{05DF224E-CE12-4A42-B850-18377836F041}" dt="2024-07-23T12:10:30.499" v="18" actId="2696"/>
        <pc:sldMkLst>
          <pc:docMk/>
          <pc:sldMk cId="3928300210" sldId="276"/>
        </pc:sldMkLst>
      </pc:sldChg>
      <pc:sldChg chg="addSp modSp">
        <pc:chgData name="Ink Lynx" userId="43154123f283b917" providerId="LiveId" clId="{05DF224E-CE12-4A42-B850-18377836F041}" dt="2024-07-23T12:12:29.651" v="48" actId="1076"/>
        <pc:sldMkLst>
          <pc:docMk/>
          <pc:sldMk cId="2719300250" sldId="405"/>
        </pc:sldMkLst>
        <pc:spChg chg="add mod">
          <ac:chgData name="Ink Lynx" userId="43154123f283b917" providerId="LiveId" clId="{05DF224E-CE12-4A42-B850-18377836F041}" dt="2024-07-23T12:12:29.651" v="48" actId="1076"/>
          <ac:spMkLst>
            <pc:docMk/>
            <pc:sldMk cId="2719300250" sldId="405"/>
            <ac:spMk id="2" creationId="{A8707915-B576-9B43-0AFA-62F2FB27D18A}"/>
          </ac:spMkLst>
        </pc:spChg>
        <pc:spChg chg="mod">
          <ac:chgData name="Ink Lynx" userId="43154123f283b917" providerId="LiveId" clId="{05DF224E-CE12-4A42-B850-18377836F041}" dt="2024-07-23T12:12:13.778" v="43" actId="1076"/>
          <ac:spMkLst>
            <pc:docMk/>
            <pc:sldMk cId="2719300250" sldId="405"/>
            <ac:spMk id="6" creationId="{B12E9433-0938-CE44-3CE0-C7A9A168AEDA}"/>
          </ac:spMkLst>
        </pc:spChg>
      </pc:sldChg>
      <pc:sldChg chg="modSp ord">
        <pc:chgData name="Ink Lynx" userId="43154123f283b917" providerId="LiveId" clId="{05DF224E-CE12-4A42-B850-18377836F041}" dt="2024-07-23T12:10:43.123" v="19" actId="22"/>
        <pc:sldMkLst>
          <pc:docMk/>
          <pc:sldMk cId="3826979349" sldId="406"/>
        </pc:sldMkLst>
        <pc:spChg chg="mod">
          <ac:chgData name="Ink Lynx" userId="43154123f283b917" providerId="LiveId" clId="{05DF224E-CE12-4A42-B850-18377836F041}" dt="2024-07-23T12:10:43.123" v="19" actId="22"/>
          <ac:spMkLst>
            <pc:docMk/>
            <pc:sldMk cId="3826979349" sldId="406"/>
            <ac:spMk id="2" creationId="{926383F4-824F-FB12-8AEE-9E5AB56E298F}"/>
          </ac:spMkLst>
        </pc:spChg>
      </pc:sldChg>
      <pc:sldChg chg="del">
        <pc:chgData name="Ink Lynx" userId="43154123f283b917" providerId="LiveId" clId="{05DF224E-CE12-4A42-B850-18377836F041}" dt="2024-07-23T12:10:28.949" v="17" actId="2696"/>
        <pc:sldMkLst>
          <pc:docMk/>
          <pc:sldMk cId="3038278701" sldId="4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sergio_kumer</a:t>
            </a:r>
            <a:r>
              <a:rPr lang="en-US" sz="1800" b="0" i="0" u="none" strike="noStrike" baseline="0" dirty="0">
                <a:solidFill>
                  <a:srgbClr val="000000"/>
                </a:solidFill>
                <a:latin typeface="ITC Garamond Std Lt"/>
              </a:rPr>
              <a:t>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2739114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88073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3699934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388247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3075499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130832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394102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268012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222139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Belinda Howell/Moment/Getty Images </a:t>
            </a:r>
            <a:endParaRPr lang="en-IN" sz="2800" b="0"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2651977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pic>
        <p:nvPicPr>
          <p:cNvPr id="2" name="Picture 1">
            <a:extLst>
              <a:ext uri="{FF2B5EF4-FFF2-40B4-BE49-F238E27FC236}">
                <a16:creationId xmlns:a16="http://schemas.microsoft.com/office/drawing/2014/main" id="{FD4DD592-7CF1-6DF2-0B1A-18D55093EE1D}"/>
              </a:ext>
            </a:extLst>
          </p:cNvPr>
          <p:cNvPicPr>
            <a:picLocks noChangeAspect="1"/>
          </p:cNvPicPr>
          <p:nvPr userDrawn="1"/>
        </p:nvPicPr>
        <p:blipFill>
          <a:blip r:embed="rId3"/>
          <a:stretch>
            <a:fillRect/>
          </a:stretch>
        </p:blipFill>
        <p:spPr>
          <a:xfrm rot="20338355">
            <a:off x="4448474" y="3736401"/>
            <a:ext cx="7981742" cy="4327878"/>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3" name="Picture 2">
            <a:extLst>
              <a:ext uri="{FF2B5EF4-FFF2-40B4-BE49-F238E27FC236}">
                <a16:creationId xmlns:a16="http://schemas.microsoft.com/office/drawing/2014/main" id="{E156664F-63C9-D1CB-334E-BD13064F5D48}"/>
              </a:ext>
            </a:extLst>
          </p:cNvPr>
          <p:cNvPicPr>
            <a:picLocks noChangeAspect="1"/>
          </p:cNvPicPr>
          <p:nvPr userDrawn="1"/>
        </p:nvPicPr>
        <p:blipFill>
          <a:blip r:embed="rId4"/>
          <a:stretch>
            <a:fillRect/>
          </a:stretch>
        </p:blipFill>
        <p:spPr>
          <a:xfrm rot="6280645" flipV="1">
            <a:off x="5768869" y="4321236"/>
            <a:ext cx="893442" cy="21855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1686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270708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1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2"/>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799"/>
            <a:ext cx="5124450" cy="2029129"/>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2" name="Picture 1">
            <a:extLst>
              <a:ext uri="{FF2B5EF4-FFF2-40B4-BE49-F238E27FC236}">
                <a16:creationId xmlns:a16="http://schemas.microsoft.com/office/drawing/2014/main" id="{7E83B1E1-D1C2-2B57-99ED-C96199A21A5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754"/>
          <a:stretch/>
        </p:blipFill>
        <p:spPr>
          <a:xfrm rot="21147235">
            <a:off x="6362402" y="1857630"/>
            <a:ext cx="3170897" cy="2951827"/>
          </a:xfrm>
          <a:prstGeom prst="rect">
            <a:avLst/>
          </a:prstGeom>
        </p:spPr>
      </p:pic>
    </p:spTree>
    <p:extLst>
      <p:ext uri="{BB962C8B-B14F-4D97-AF65-F5344CB8AC3E}">
        <p14:creationId xmlns:p14="http://schemas.microsoft.com/office/powerpoint/2010/main" val="980911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7D082B-CC1E-5142-91BF-FBB23B8D52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F5DF76F5-9179-2342-BFFF-EF61742B8D5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70" y="494364"/>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594763" y="1070551"/>
            <a:ext cx="5002213" cy="1599625"/>
          </a:xfrm>
          <a:prstGeom prst="rect">
            <a:avLst/>
          </a:prstGeom>
        </p:spPr>
        <p:txBody>
          <a:bodyPr anchor="ctr"/>
          <a:lstStyle>
            <a:lvl1pPr marL="0" indent="0" algn="ctr">
              <a:buNone/>
              <a:defRPr lang="en-US" sz="4000" b="0" i="0" kern="1200" dirty="0">
                <a:solidFill>
                  <a:schemeClr val="tx1"/>
                </a:solidFill>
                <a:latin typeface="Rockwell" panose="02060603020205020403" pitchFamily="18" charset="77"/>
                <a:ea typeface="+mj-ea"/>
                <a:cs typeface="+mj-cs"/>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2" y="2670176"/>
            <a:ext cx="5002213" cy="2719241"/>
          </a:xfrm>
          <a:prstGeom prst="rect">
            <a:avLst/>
          </a:prstGeom>
        </p:spPr>
        <p:txBody>
          <a:bodyPr anchor="ctr"/>
          <a:lstStyle>
            <a:lvl1pPr algn="ctr">
              <a:lnSpc>
                <a:spcPct val="100000"/>
              </a:lnSpc>
              <a:defRPr lang="en-GB" sz="6400" b="1" kern="1200" dirty="0">
                <a:solidFill>
                  <a:srgbClr val="C52039"/>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266203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4">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730AF859-2997-1ED5-BF1A-8A6C2DB8A27C}"/>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25899587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1DD62A9F-7E27-EA79-114F-2851AD94B9B8}"/>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1337294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12">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31B7CB8D-B901-8C82-D8E4-350286DFF901}"/>
              </a:ext>
            </a:extLst>
          </p:cNvPr>
          <p:cNvPicPr>
            <a:picLocks noChangeAspect="1"/>
          </p:cNvPicPr>
          <p:nvPr userDrawn="1"/>
        </p:nvPicPr>
        <p:blipFill>
          <a:blip r:embed="rId2"/>
          <a:stretch>
            <a:fillRect/>
          </a:stretch>
        </p:blipFill>
        <p:spPr>
          <a:xfrm>
            <a:off x="0" y="324237"/>
            <a:ext cx="12191999"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17937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13">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CA602F24-155C-BFF4-C955-6F92419EC02B}"/>
              </a:ext>
            </a:extLst>
          </p:cNvPr>
          <p:cNvPicPr>
            <a:picLocks noChangeAspect="1"/>
          </p:cNvPicPr>
          <p:nvPr userDrawn="1"/>
        </p:nvPicPr>
        <p:blipFill>
          <a:blip r:embed="rId2"/>
          <a:stretch>
            <a:fillRect/>
          </a:stretch>
        </p:blipFill>
        <p:spPr>
          <a:xfrm>
            <a:off x="-300446" y="324237"/>
            <a:ext cx="12906103" cy="1144800"/>
          </a:xfrm>
          <a:prstGeom prst="rect">
            <a:avLst/>
          </a:prstGeom>
        </p:spPr>
      </p:pic>
      <p:pic>
        <p:nvPicPr>
          <p:cNvPr id="7" name="Picture 6">
            <a:extLst>
              <a:ext uri="{FF2B5EF4-FFF2-40B4-BE49-F238E27FC236}">
                <a16:creationId xmlns:a16="http://schemas.microsoft.com/office/drawing/2014/main" id="{C942A0D8-6908-EAA8-025D-A6E3096E7C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09361" y="2177637"/>
            <a:ext cx="5720223" cy="3817627"/>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2253911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10">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1DD62A9F-7E27-EA79-114F-2851AD94B9B8}"/>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7" name="Content Placeholder 6"/>
          <p:cNvSpPr>
            <a:spLocks noGrp="1"/>
          </p:cNvSpPr>
          <p:nvPr>
            <p:ph sz="quarter" idx="11"/>
          </p:nvPr>
        </p:nvSpPr>
        <p:spPr>
          <a:xfrm>
            <a:off x="639763" y="4664075"/>
            <a:ext cx="6711950" cy="1644650"/>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32689870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 id="2147483718" r:id="rId4"/>
    <p:sldLayoutId id="2147483719" r:id="rId5"/>
    <p:sldLayoutId id="2147483720" r:id="rId6"/>
    <p:sldLayoutId id="2147483722" r:id="rId7"/>
    <p:sldLayoutId id="2147483723"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 id="2147483715" r:id="rId3"/>
    <p:sldLayoutId id="2147483716" r:id="rId4"/>
    <p:sldLayoutId id="214748371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C52CD0-AC16-6F0E-CD0A-34AA45726CA2}"/>
              </a:ext>
            </a:extLst>
          </p:cNvPr>
          <p:cNvSpPr>
            <a:spLocks noGrp="1"/>
          </p:cNvSpPr>
          <p:nvPr>
            <p:ph sz="quarter" idx="10"/>
          </p:nvPr>
        </p:nvSpPr>
        <p:spPr>
          <a:xfrm>
            <a:off x="6495827" y="864078"/>
            <a:ext cx="5002213" cy="1599625"/>
          </a:xfrm>
        </p:spPr>
        <p:txBody>
          <a:bodyPr/>
          <a:lstStyle/>
          <a:p>
            <a:pPr algn="ctr">
              <a:lnSpc>
                <a:spcPct val="113000"/>
              </a:lnSpc>
              <a:spcBef>
                <a:spcPts val="1200"/>
              </a:spcBef>
            </a:pPr>
            <a:r>
              <a:rPr lang="en-US" sz="4000" dirty="0"/>
              <a:t>Chapter </a:t>
            </a:r>
            <a:r>
              <a:rPr lang="en-IN" sz="4000" dirty="0"/>
              <a:t>5</a:t>
            </a:r>
            <a:r>
              <a:rPr lang="en-US" sz="4000" dirty="0"/>
              <a:t> </a:t>
            </a:r>
          </a:p>
          <a:p>
            <a:pPr algn="ctr">
              <a:lnSpc>
                <a:spcPct val="113000"/>
              </a:lnSpc>
              <a:spcBef>
                <a:spcPts val="1200"/>
              </a:spcBef>
            </a:pPr>
            <a:r>
              <a:rPr lang="en-US" sz="4000" dirty="0">
                <a:effectLst/>
              </a:rPr>
              <a:t>LESSON </a:t>
            </a:r>
            <a:r>
              <a:rPr lang="en-IN" sz="4000" dirty="0">
                <a:effectLst/>
              </a:rPr>
              <a:t>5</a:t>
            </a:r>
            <a:r>
              <a:rPr lang="en-US" sz="4000" dirty="0">
                <a:effectLst/>
              </a:rPr>
              <a:t>.4</a:t>
            </a:r>
          </a:p>
        </p:txBody>
      </p:sp>
      <p:sp>
        <p:nvSpPr>
          <p:cNvPr id="2" name="Title 1">
            <a:extLst>
              <a:ext uri="{FF2B5EF4-FFF2-40B4-BE49-F238E27FC236}">
                <a16:creationId xmlns:a16="http://schemas.microsoft.com/office/drawing/2014/main" id="{CB32AB53-812A-3AEE-177A-CF4DF32F8DDD}"/>
              </a:ext>
            </a:extLst>
          </p:cNvPr>
          <p:cNvSpPr>
            <a:spLocks noGrp="1"/>
          </p:cNvSpPr>
          <p:nvPr>
            <p:ph type="title"/>
          </p:nvPr>
        </p:nvSpPr>
        <p:spPr>
          <a:xfrm>
            <a:off x="6491526" y="2681750"/>
            <a:ext cx="5002213" cy="1599626"/>
          </a:xfrm>
        </p:spPr>
        <p:txBody>
          <a:bodyPr/>
          <a:lstStyle/>
          <a:p>
            <a:r>
              <a:rPr lang="en-US" sz="6400" b="1" dirty="0">
                <a:solidFill>
                  <a:srgbClr val="C52039"/>
                </a:solidFill>
                <a:latin typeface="Century Gothic" panose="020B0502020202020204" pitchFamily="34" charset="0"/>
              </a:rPr>
              <a:t>Fitness Planning</a:t>
            </a:r>
          </a:p>
        </p:txBody>
      </p:sp>
      <p:sp>
        <p:nvSpPr>
          <p:cNvPr id="4" name="Content Placeholder 3">
            <a:extLst>
              <a:ext uri="{FF2B5EF4-FFF2-40B4-BE49-F238E27FC236}">
                <a16:creationId xmlns:a16="http://schemas.microsoft.com/office/drawing/2014/main" id="{7B01DEE1-A7B1-AAA9-A64B-86A50BC7D707}"/>
              </a:ext>
            </a:extLst>
          </p:cNvPr>
          <p:cNvSpPr>
            <a:spLocks noGrp="1"/>
          </p:cNvSpPr>
          <p:nvPr>
            <p:ph sz="quarter" idx="11"/>
          </p:nvPr>
        </p:nvSpPr>
        <p:spPr>
          <a:xfrm>
            <a:off x="1425899" y="5880038"/>
            <a:ext cx="9338397" cy="638175"/>
          </a:xfrm>
        </p:spPr>
        <p:txBody>
          <a:bodyPr/>
          <a:lstStyle/>
          <a:p>
            <a:pPr algn="ctr"/>
            <a:r>
              <a:rPr lang="en-US" sz="2800" dirty="0">
                <a:latin typeface="Century Gothic" panose="020B0502020202020204" pitchFamily="34" charset="0"/>
                <a:cs typeface="Aptos Light" panose="020F0302020204030204" pitchFamily="34" charset="0"/>
              </a:rPr>
              <a:t>Live Well: </a:t>
            </a:r>
            <a:r>
              <a:rPr lang="en-IN" dirty="0"/>
              <a:t>Middle </a:t>
            </a:r>
            <a:r>
              <a:rPr lang="en-US" sz="2800" dirty="0">
                <a:latin typeface="Century Gothic" panose="020B0502020202020204" pitchFamily="34" charset="0"/>
                <a:cs typeface="Aptos Light" panose="020F0302020204030204" pitchFamily="34" charset="0"/>
              </a:rPr>
              <a:t>School Health</a:t>
            </a:r>
          </a:p>
        </p:txBody>
      </p:sp>
    </p:spTree>
    <p:extLst>
      <p:ext uri="{BB962C8B-B14F-4D97-AF65-F5344CB8AC3E}">
        <p14:creationId xmlns:p14="http://schemas.microsoft.com/office/powerpoint/2010/main" val="976980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137CEA-7FF7-7F1B-74FE-D289510E9ECF}"/>
              </a:ext>
            </a:extLst>
          </p:cNvPr>
          <p:cNvSpPr>
            <a:spLocks noGrp="1"/>
          </p:cNvSpPr>
          <p:nvPr>
            <p:ph type="title"/>
          </p:nvPr>
        </p:nvSpPr>
        <p:spPr>
          <a:xfrm>
            <a:off x="838200" y="529717"/>
            <a:ext cx="10515600" cy="750443"/>
          </a:xfrm>
        </p:spPr>
        <p:txBody>
          <a:bodyPr/>
          <a:lstStyle/>
          <a:p>
            <a:pPr algn="ctr"/>
            <a:r>
              <a:rPr lang="en-US" sz="5000" spc="-100" dirty="0"/>
              <a:t>Training Principles</a:t>
            </a:r>
            <a:endParaRPr lang="en-US" sz="3000" spc="-100" dirty="0"/>
          </a:p>
        </p:txBody>
      </p:sp>
      <p:sp>
        <p:nvSpPr>
          <p:cNvPr id="6" name="Content Placeholder 2">
            <a:extLst>
              <a:ext uri="{FF2B5EF4-FFF2-40B4-BE49-F238E27FC236}">
                <a16:creationId xmlns:a16="http://schemas.microsoft.com/office/drawing/2014/main" id="{B12E9433-0938-CE44-3CE0-C7A9A168AEDA}"/>
              </a:ext>
            </a:extLst>
          </p:cNvPr>
          <p:cNvSpPr>
            <a:spLocks noGrp="1"/>
          </p:cNvSpPr>
          <p:nvPr>
            <p:ph sz="quarter" idx="10"/>
          </p:nvPr>
        </p:nvSpPr>
        <p:spPr>
          <a:xfrm>
            <a:off x="728471" y="1933194"/>
            <a:ext cx="10816481" cy="1637371"/>
          </a:xfrm>
          <a:noFill/>
        </p:spPr>
        <p:txBody>
          <a:bodyPr wrap="square" rtlCol="0">
            <a:spAutoFit/>
          </a:bodyPr>
          <a:lstStyle/>
          <a:p>
            <a:pPr marL="0" indent="0">
              <a:lnSpc>
                <a:spcPct val="113000"/>
              </a:lnSpc>
              <a:spcBef>
                <a:spcPts val="1200"/>
              </a:spcBef>
              <a:buNone/>
            </a:pPr>
            <a:r>
              <a:rPr lang="en-US" sz="2000" dirty="0"/>
              <a:t>As you use your fitness plan, you will also want to consider the training principles of fitness to help keep you on track toward reaching your SMART goals and to help you get the most out of your fitness plan. </a:t>
            </a:r>
            <a:endParaRPr lang="en-IN" sz="2000" dirty="0"/>
          </a:p>
          <a:p>
            <a:pPr marL="0" indent="0">
              <a:lnSpc>
                <a:spcPct val="113000"/>
              </a:lnSpc>
              <a:spcBef>
                <a:spcPts val="1200"/>
              </a:spcBef>
              <a:buNone/>
            </a:pPr>
            <a:r>
              <a:rPr lang="en-US" sz="2000" dirty="0"/>
              <a:t>The training principles consist of:</a:t>
            </a:r>
          </a:p>
        </p:txBody>
      </p:sp>
      <p:sp>
        <p:nvSpPr>
          <p:cNvPr id="3" name="Content Placeholder 3"/>
          <p:cNvSpPr>
            <a:spLocks noGrp="1"/>
          </p:cNvSpPr>
          <p:nvPr>
            <p:ph sz="quarter" idx="11"/>
          </p:nvPr>
        </p:nvSpPr>
        <p:spPr>
          <a:xfrm>
            <a:off x="838200" y="3695445"/>
            <a:ext cx="6556248" cy="2823417"/>
          </a:xfrm>
        </p:spPr>
        <p:txBody>
          <a:bodyPr/>
          <a:lstStyle/>
          <a:p>
            <a:pPr marL="230400" indent="-230400">
              <a:lnSpc>
                <a:spcPct val="113000"/>
              </a:lnSpc>
              <a:spcBef>
                <a:spcPts val="1200"/>
              </a:spcBef>
              <a:buFont typeface="Arial" panose="020B0604020202020204" pitchFamily="34" charset="0"/>
              <a:buChar char="•"/>
            </a:pPr>
            <a:r>
              <a:rPr lang="en-US" sz="1800" b="1" dirty="0">
                <a:solidFill>
                  <a:srgbClr val="BF0071"/>
                </a:solidFill>
                <a:latin typeface="Century Gothic" panose="020B0502020202020204" pitchFamily="34" charset="0"/>
              </a:rPr>
              <a:t>Specificity: </a:t>
            </a:r>
            <a:r>
              <a:rPr lang="en-US" sz="1800" dirty="0">
                <a:latin typeface="Century Gothic" panose="020B0502020202020204" pitchFamily="34" charset="0"/>
              </a:rPr>
              <a:t>You must do specific kinds of exercise to improve specific muscles or types of fitness.</a:t>
            </a:r>
          </a:p>
          <a:p>
            <a:pPr marL="230400" indent="-230400">
              <a:lnSpc>
                <a:spcPct val="113000"/>
              </a:lnSpc>
              <a:spcBef>
                <a:spcPts val="1200"/>
              </a:spcBef>
              <a:buFont typeface="Arial" panose="020B0604020202020204" pitchFamily="34" charset="0"/>
              <a:buChar char="•"/>
            </a:pPr>
            <a:r>
              <a:rPr lang="en-US" sz="1800" b="1" dirty="0">
                <a:solidFill>
                  <a:srgbClr val="BF0071"/>
                </a:solidFill>
                <a:latin typeface="Century Gothic" panose="020B0502020202020204" pitchFamily="34" charset="0"/>
              </a:rPr>
              <a:t>Progression: </a:t>
            </a:r>
            <a:r>
              <a:rPr lang="en-US" sz="1800" dirty="0">
                <a:latin typeface="Century Gothic" panose="020B0502020202020204" pitchFamily="34" charset="0"/>
              </a:rPr>
              <a:t>As your workouts become easier, you must gradually increase the amount or intensity of the exercise to continue to see progress.</a:t>
            </a:r>
          </a:p>
          <a:p>
            <a:pPr marL="230400" indent="-230400">
              <a:lnSpc>
                <a:spcPct val="113000"/>
              </a:lnSpc>
              <a:spcBef>
                <a:spcPts val="1200"/>
              </a:spcBef>
              <a:buFont typeface="Arial" panose="020B0604020202020204" pitchFamily="34" charset="0"/>
              <a:buChar char="•"/>
            </a:pPr>
            <a:r>
              <a:rPr lang="en-US" sz="1800" b="1" dirty="0">
                <a:solidFill>
                  <a:srgbClr val="BF0071"/>
                </a:solidFill>
                <a:latin typeface="Century Gothic" panose="020B0502020202020204" pitchFamily="34" charset="0"/>
              </a:rPr>
              <a:t>Overload: </a:t>
            </a:r>
            <a:r>
              <a:rPr lang="en-US" sz="1800" dirty="0">
                <a:latin typeface="Century Gothic" panose="020B0502020202020204" pitchFamily="34" charset="0"/>
              </a:rPr>
              <a:t>You must do more physical activity than you normally do. Challenge yourself to get new results.</a:t>
            </a:r>
          </a:p>
        </p:txBody>
      </p:sp>
      <p:pic>
        <p:nvPicPr>
          <p:cNvPr id="2" name="Picture 1">
            <a:extLst>
              <a:ext uri="{FF2B5EF4-FFF2-40B4-BE49-F238E27FC236}">
                <a16:creationId xmlns:a16="http://schemas.microsoft.com/office/drawing/2014/main" id="{ED294EAB-74D6-A174-D6B1-97B886F418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2597" y="3089862"/>
            <a:ext cx="3252355" cy="3429000"/>
          </a:xfrm>
          <a:prstGeom prst="rect">
            <a:avLst/>
          </a:prstGeom>
        </p:spPr>
      </p:pic>
    </p:spTree>
    <p:extLst>
      <p:ext uri="{BB962C8B-B14F-4D97-AF65-F5344CB8AC3E}">
        <p14:creationId xmlns:p14="http://schemas.microsoft.com/office/powerpoint/2010/main" val="3460588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86A0D-07C8-295D-1907-108CFFE3BAF7}"/>
              </a:ext>
            </a:extLst>
          </p:cNvPr>
          <p:cNvSpPr>
            <a:spLocks noGrp="1"/>
          </p:cNvSpPr>
          <p:nvPr>
            <p:ph type="title"/>
          </p:nvPr>
        </p:nvSpPr>
        <p:spPr>
          <a:xfrm>
            <a:off x="845343" y="508001"/>
            <a:ext cx="10515600" cy="1037214"/>
          </a:xfrm>
        </p:spPr>
        <p:txBody>
          <a:bodyPr/>
          <a:lstStyle/>
          <a:p>
            <a:pPr algn="ctr"/>
            <a:r>
              <a:rPr lang="en-US" sz="5000" spc="-100" dirty="0"/>
              <a:t>Monitoring Your Fitness Plan</a:t>
            </a:r>
            <a:endParaRPr lang="en-US" sz="3000" spc="-100" dirty="0"/>
          </a:p>
        </p:txBody>
      </p:sp>
      <p:sp>
        <p:nvSpPr>
          <p:cNvPr id="6" name="Content Placeholder 5">
            <a:extLst>
              <a:ext uri="{FF2B5EF4-FFF2-40B4-BE49-F238E27FC236}">
                <a16:creationId xmlns:a16="http://schemas.microsoft.com/office/drawing/2014/main" id="{EAB9C4AF-3773-9436-7D69-862C6983095E}"/>
              </a:ext>
            </a:extLst>
          </p:cNvPr>
          <p:cNvSpPr>
            <a:spLocks noGrp="1"/>
          </p:cNvSpPr>
          <p:nvPr>
            <p:ph sz="quarter" idx="10"/>
          </p:nvPr>
        </p:nvSpPr>
        <p:spPr>
          <a:xfrm>
            <a:off x="854867" y="1967863"/>
            <a:ext cx="9695902" cy="4381113"/>
          </a:xfrm>
        </p:spPr>
        <p:txBody>
          <a:bodyPr/>
          <a:lstStyle/>
          <a:p>
            <a:pPr marL="0" indent="0">
              <a:lnSpc>
                <a:spcPct val="140000"/>
              </a:lnSpc>
              <a:spcBef>
                <a:spcPts val="800"/>
              </a:spcBef>
              <a:buNone/>
            </a:pPr>
            <a:r>
              <a:rPr lang="en-US" sz="2400" dirty="0">
                <a:latin typeface="Century Gothic" panose="020B0502020202020204" pitchFamily="34" charset="0"/>
              </a:rPr>
              <a:t>Monitoring your fitness plan to see that it is working as you need it to is important:</a:t>
            </a:r>
            <a:endParaRPr lang="en-US" sz="2000" dirty="0">
              <a:latin typeface="Century Gothic" panose="020B0502020202020204" pitchFamily="34" charset="0"/>
            </a:endParaRPr>
          </a:p>
          <a:p>
            <a:pPr marL="800100" lvl="2" indent="-342900">
              <a:lnSpc>
                <a:spcPct val="114000"/>
              </a:lnSpc>
              <a:spcBef>
                <a:spcPts val="1200"/>
              </a:spcBef>
              <a:buFont typeface="Arial" panose="020B0604020202020204" pitchFamily="34" charset="0"/>
              <a:buChar char="•"/>
            </a:pPr>
            <a:r>
              <a:rPr lang="en-US" sz="2000" dirty="0">
                <a:latin typeface="Century Gothic" panose="020B0502020202020204" pitchFamily="34" charset="0"/>
              </a:rPr>
              <a:t>It will keep you accountable to the goals you set.</a:t>
            </a:r>
          </a:p>
          <a:p>
            <a:pPr marL="800100" lvl="2" indent="-342900">
              <a:lnSpc>
                <a:spcPct val="114000"/>
              </a:lnSpc>
              <a:spcBef>
                <a:spcPts val="1200"/>
              </a:spcBef>
              <a:buFont typeface="Arial" panose="020B0604020202020204" pitchFamily="34" charset="0"/>
              <a:buChar char="•"/>
            </a:pPr>
            <a:r>
              <a:rPr lang="en-US" sz="2000" dirty="0">
                <a:latin typeface="Century Gothic" panose="020B0502020202020204" pitchFamily="34" charset="0"/>
              </a:rPr>
              <a:t>You will be able to see what you have already done and know what you still need to do for the week.</a:t>
            </a:r>
          </a:p>
          <a:p>
            <a:pPr marL="800100" lvl="2" indent="-342900">
              <a:lnSpc>
                <a:spcPct val="114000"/>
              </a:lnSpc>
              <a:spcBef>
                <a:spcPts val="1200"/>
              </a:spcBef>
              <a:buFont typeface="Arial" panose="020B0604020202020204" pitchFamily="34" charset="0"/>
              <a:buChar char="•"/>
            </a:pPr>
            <a:r>
              <a:rPr lang="en-US" sz="2000" dirty="0">
                <a:latin typeface="Century Gothic" panose="020B0502020202020204" pitchFamily="34" charset="0"/>
              </a:rPr>
              <a:t>It gives you an opportunity to modify your goals.</a:t>
            </a:r>
          </a:p>
          <a:p>
            <a:pPr marL="800100" lvl="2" indent="-342900">
              <a:lnSpc>
                <a:spcPct val="114000"/>
              </a:lnSpc>
              <a:spcBef>
                <a:spcPts val="1200"/>
              </a:spcBef>
              <a:buFont typeface="Arial" panose="020B0604020202020204" pitchFamily="34" charset="0"/>
              <a:buChar char="•"/>
            </a:pPr>
            <a:r>
              <a:rPr lang="en-US" sz="2000" dirty="0">
                <a:latin typeface="Century Gothic" panose="020B0502020202020204" pitchFamily="34" charset="0"/>
              </a:rPr>
              <a:t>It can be motivating for you to see the progress you have made.</a:t>
            </a:r>
          </a:p>
          <a:p>
            <a:pPr marL="800100" lvl="2" indent="-342900">
              <a:lnSpc>
                <a:spcPct val="114000"/>
              </a:lnSpc>
              <a:spcBef>
                <a:spcPts val="1200"/>
              </a:spcBef>
              <a:buFont typeface="Arial" panose="020B0604020202020204" pitchFamily="34" charset="0"/>
              <a:buChar char="•"/>
            </a:pPr>
            <a:r>
              <a:rPr lang="en-US" sz="2000" dirty="0">
                <a:latin typeface="Century Gothic" panose="020B0502020202020204" pitchFamily="34" charset="0"/>
              </a:rPr>
              <a:t>It helps keep you committed to your plan.</a:t>
            </a:r>
          </a:p>
        </p:txBody>
      </p:sp>
    </p:spTree>
    <p:extLst>
      <p:ext uri="{BB962C8B-B14F-4D97-AF65-F5344CB8AC3E}">
        <p14:creationId xmlns:p14="http://schemas.microsoft.com/office/powerpoint/2010/main" val="202038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73AE-B32F-3766-D410-B901D1BC00A9}"/>
              </a:ext>
            </a:extLst>
          </p:cNvPr>
          <p:cNvSpPr>
            <a:spLocks noGrp="1"/>
          </p:cNvSpPr>
          <p:nvPr>
            <p:ph type="title"/>
          </p:nvPr>
        </p:nvSpPr>
        <p:spPr>
          <a:xfrm>
            <a:off x="2876035" y="451783"/>
            <a:ext cx="6438900" cy="915336"/>
          </a:xfrm>
        </p:spPr>
        <p:txBody>
          <a:bodyPr/>
          <a:lstStyle/>
          <a:p>
            <a:r>
              <a:rPr lang="en-US" sz="5000" dirty="0"/>
              <a:t>Write About It</a:t>
            </a:r>
          </a:p>
        </p:txBody>
      </p:sp>
      <p:sp>
        <p:nvSpPr>
          <p:cNvPr id="4" name="Content Placeholder 3">
            <a:extLst>
              <a:ext uri="{FF2B5EF4-FFF2-40B4-BE49-F238E27FC236}">
                <a16:creationId xmlns:a16="http://schemas.microsoft.com/office/drawing/2014/main" id="{3DF70C84-21FF-5D29-9CB6-4510697E5D52}"/>
              </a:ext>
            </a:extLst>
          </p:cNvPr>
          <p:cNvSpPr>
            <a:spLocks noGrp="1"/>
          </p:cNvSpPr>
          <p:nvPr>
            <p:ph sz="quarter" idx="10"/>
          </p:nvPr>
        </p:nvSpPr>
        <p:spPr>
          <a:xfrm>
            <a:off x="857250" y="1969597"/>
            <a:ext cx="7894638" cy="3084114"/>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Explain why you think it might be important to develop a weekly fitness plan to keep track of the physical activity you are doing.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How would a fitness plan help you keep track of whether you are making progress toward your physical activity goals?</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00A5-0EB1-2255-BDEE-98DFFB992DAD}"/>
              </a:ext>
            </a:extLst>
          </p:cNvPr>
          <p:cNvSpPr>
            <a:spLocks noGrp="1"/>
          </p:cNvSpPr>
          <p:nvPr>
            <p:ph type="title"/>
          </p:nvPr>
        </p:nvSpPr>
        <p:spPr>
          <a:xfrm>
            <a:off x="838200" y="512550"/>
            <a:ext cx="10515600" cy="1144800"/>
          </a:xfrm>
        </p:spPr>
        <p:txBody>
          <a:bodyPr/>
          <a:lstStyle/>
          <a:p>
            <a:pPr algn="ctr"/>
            <a:r>
              <a:rPr lang="en-US" sz="5000" spc="-100" dirty="0"/>
              <a:t>Your Personal Fitness Plan </a:t>
            </a:r>
          </a:p>
        </p:txBody>
      </p:sp>
      <p:sp>
        <p:nvSpPr>
          <p:cNvPr id="3" name="Content Placeholder 2">
            <a:extLst>
              <a:ext uri="{FF2B5EF4-FFF2-40B4-BE49-F238E27FC236}">
                <a16:creationId xmlns:a16="http://schemas.microsoft.com/office/drawing/2014/main" id="{99428735-C4DE-AE18-10F1-C53C1149C5D1}"/>
              </a:ext>
            </a:extLst>
          </p:cNvPr>
          <p:cNvSpPr>
            <a:spLocks noGrp="1"/>
          </p:cNvSpPr>
          <p:nvPr>
            <p:ph sz="quarter" idx="10"/>
          </p:nvPr>
        </p:nvSpPr>
        <p:spPr>
          <a:xfrm>
            <a:off x="852489" y="1966911"/>
            <a:ext cx="10025308" cy="3706610"/>
          </a:xfrm>
        </p:spPr>
        <p:txBody>
          <a:bodyPr/>
          <a:lstStyle/>
          <a:p>
            <a:pPr marL="0" lvl="1" indent="0">
              <a:lnSpc>
                <a:spcPct val="114000"/>
              </a:lnSpc>
              <a:spcBef>
                <a:spcPts val="1200"/>
              </a:spcBef>
              <a:buNone/>
            </a:pPr>
            <a:r>
              <a:rPr lang="en-US" sz="2400" dirty="0">
                <a:latin typeface="Century Gothic" panose="020B0502020202020204" pitchFamily="34" charset="0"/>
                <a:cs typeface="Aptos Light" panose="020F0302020204030204" pitchFamily="34" charset="0"/>
              </a:rPr>
              <a:t>A </a:t>
            </a:r>
            <a:r>
              <a:rPr lang="en-US" sz="2400" b="1" dirty="0">
                <a:solidFill>
                  <a:srgbClr val="BF0071"/>
                </a:solidFill>
                <a:latin typeface="Century Gothic" panose="020B0502020202020204" pitchFamily="34" charset="0"/>
              </a:rPr>
              <a:t>fitness plan </a:t>
            </a:r>
            <a:r>
              <a:rPr lang="en-US" sz="2400" dirty="0">
                <a:latin typeface="Century Gothic" panose="020B0502020202020204" pitchFamily="34" charset="0"/>
                <a:cs typeface="Aptos Light" panose="020F0302020204030204" pitchFamily="34" charset="0"/>
              </a:rPr>
              <a:t>is a detailed plan designed using the FITT principle, which serves as a guide to meeting your fitness and activity goals.</a:t>
            </a:r>
          </a:p>
          <a:p>
            <a:pPr marL="0" lvl="1" indent="0">
              <a:lnSpc>
                <a:spcPct val="114000"/>
              </a:lnSpc>
              <a:spcBef>
                <a:spcPts val="1200"/>
              </a:spcBef>
              <a:buNone/>
            </a:pPr>
            <a:r>
              <a:rPr lang="en-US" sz="2400" dirty="0">
                <a:latin typeface="Century Gothic" panose="020B0502020202020204" pitchFamily="34" charset="0"/>
                <a:cs typeface="Aptos Light" panose="020F0302020204030204" pitchFamily="34" charset="0"/>
              </a:rPr>
              <a:t>The fitness plan should include cardiorespiratory endurance, muscular strength, muscular endurance, and flexibility activities.</a:t>
            </a:r>
          </a:p>
        </p:txBody>
      </p:sp>
    </p:spTree>
    <p:extLst>
      <p:ext uri="{BB962C8B-B14F-4D97-AF65-F5344CB8AC3E}">
        <p14:creationId xmlns:p14="http://schemas.microsoft.com/office/powerpoint/2010/main" val="877914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A7E4-C796-2683-3D37-8BBA5235C938}"/>
              </a:ext>
            </a:extLst>
          </p:cNvPr>
          <p:cNvSpPr>
            <a:spLocks noGrp="1"/>
          </p:cNvSpPr>
          <p:nvPr>
            <p:ph type="title"/>
          </p:nvPr>
        </p:nvSpPr>
        <p:spPr>
          <a:xfrm>
            <a:off x="838200" y="502286"/>
            <a:ext cx="10515600" cy="861774"/>
          </a:xfrm>
        </p:spPr>
        <p:txBody>
          <a:bodyPr/>
          <a:lstStyle/>
          <a:p>
            <a:pPr algn="ctr"/>
            <a:r>
              <a:rPr lang="en-US" sz="5000" spc="-100" dirty="0"/>
              <a:t>FITT Principle</a:t>
            </a:r>
            <a:endParaRPr lang="en-US" sz="3000" spc="-100" dirty="0"/>
          </a:p>
        </p:txBody>
      </p:sp>
      <p:sp>
        <p:nvSpPr>
          <p:cNvPr id="3" name="Content Placeholder 2">
            <a:extLst>
              <a:ext uri="{FF2B5EF4-FFF2-40B4-BE49-F238E27FC236}">
                <a16:creationId xmlns:a16="http://schemas.microsoft.com/office/drawing/2014/main" id="{F0A0EC2F-74A7-5279-9D7F-6DE07F7E9C5C}"/>
              </a:ext>
            </a:extLst>
          </p:cNvPr>
          <p:cNvSpPr>
            <a:spLocks noGrp="1"/>
          </p:cNvSpPr>
          <p:nvPr>
            <p:ph sz="quarter" idx="10"/>
          </p:nvPr>
        </p:nvSpPr>
        <p:spPr>
          <a:xfrm>
            <a:off x="853440" y="1970770"/>
            <a:ext cx="10515600" cy="3852047"/>
          </a:xfrm>
        </p:spPr>
        <p:txBody>
          <a:bodyPr/>
          <a:lstStyle/>
          <a:p>
            <a:pPr marL="0" indent="0">
              <a:lnSpc>
                <a:spcPct val="113000"/>
              </a:lnSpc>
              <a:spcBef>
                <a:spcPts val="1200"/>
              </a:spcBef>
              <a:buNone/>
            </a:pPr>
            <a:r>
              <a:rPr lang="en-US" sz="2400" dirty="0">
                <a:latin typeface="Century Gothic" panose="020B0502020202020204" pitchFamily="34" charset="0"/>
              </a:rPr>
              <a:t>The </a:t>
            </a:r>
            <a:r>
              <a:rPr lang="en-US" sz="2400" b="1" dirty="0">
                <a:solidFill>
                  <a:srgbClr val="BF0071"/>
                </a:solidFill>
                <a:latin typeface="Century Gothic" panose="020B0502020202020204" pitchFamily="34" charset="0"/>
              </a:rPr>
              <a:t>FITT principle </a:t>
            </a:r>
            <a:r>
              <a:rPr lang="en-US" sz="2400" dirty="0">
                <a:latin typeface="Century Gothic" panose="020B0502020202020204" pitchFamily="34" charset="0"/>
              </a:rPr>
              <a:t>is used to determine how much physical activity you should be doing for each of the health-related fitness components.</a:t>
            </a:r>
          </a:p>
          <a:p>
            <a:pPr marL="0" indent="0">
              <a:lnSpc>
                <a:spcPct val="113000"/>
              </a:lnSpc>
              <a:spcBef>
                <a:spcPts val="1200"/>
              </a:spcBef>
              <a:buNone/>
            </a:pPr>
            <a:r>
              <a:rPr lang="en-US" sz="2400" dirty="0">
                <a:latin typeface="Century Gothic" panose="020B0502020202020204" pitchFamily="34" charset="0"/>
              </a:rPr>
              <a:t>FITT stands for</a:t>
            </a:r>
          </a:p>
          <a:p>
            <a:pPr marL="800100" marR="0" lvl="2" indent="-342900" algn="l" defTabSz="914400" rtl="0" eaLnBrk="1" fontAlgn="auto" latinLnBrk="0" hangingPunct="1">
              <a:lnSpc>
                <a:spcPct val="114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Frequency (how often you exercise)</a:t>
            </a:r>
          </a:p>
          <a:p>
            <a:pPr marL="800100" marR="0" lvl="2" indent="-342900" algn="l" defTabSz="914400" rtl="0" eaLnBrk="1" fontAlgn="auto" latinLnBrk="0" hangingPunct="1">
              <a:lnSpc>
                <a:spcPct val="114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Intensity (how hard you exercise)</a:t>
            </a:r>
          </a:p>
          <a:p>
            <a:pPr marL="800100" marR="0" lvl="2" indent="-342900" algn="l" defTabSz="914400" rtl="0" eaLnBrk="1" fontAlgn="auto" latinLnBrk="0" hangingPunct="1">
              <a:lnSpc>
                <a:spcPct val="114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Time (how long you exercise)</a:t>
            </a:r>
          </a:p>
          <a:p>
            <a:pPr marL="800100" marR="0" lvl="2" indent="-342900" algn="l" defTabSz="914400" rtl="0" eaLnBrk="1" fontAlgn="auto" latinLnBrk="0" hangingPunct="1">
              <a:lnSpc>
                <a:spcPct val="114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Type, or the exercise you choose to do, depending on the fitness component you are working on.</a:t>
            </a:r>
          </a:p>
        </p:txBody>
      </p:sp>
    </p:spTree>
    <p:extLst>
      <p:ext uri="{BB962C8B-B14F-4D97-AF65-F5344CB8AC3E}">
        <p14:creationId xmlns:p14="http://schemas.microsoft.com/office/powerpoint/2010/main" val="68347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849E-13E6-67F2-9865-4E3374C6F816}"/>
              </a:ext>
            </a:extLst>
          </p:cNvPr>
          <p:cNvSpPr>
            <a:spLocks noGrp="1"/>
          </p:cNvSpPr>
          <p:nvPr>
            <p:ph type="title"/>
          </p:nvPr>
        </p:nvSpPr>
        <p:spPr>
          <a:xfrm>
            <a:off x="0" y="507505"/>
            <a:ext cx="12192000" cy="1325563"/>
          </a:xfrm>
        </p:spPr>
        <p:txBody>
          <a:bodyPr/>
          <a:lstStyle/>
          <a:p>
            <a:pPr algn="ctr"/>
            <a:r>
              <a:rPr lang="en-US" sz="5000" spc="-100" dirty="0"/>
              <a:t>Cardiorespiratory FITT Principle</a:t>
            </a:r>
            <a:endParaRPr lang="en-US" sz="3000" spc="-100" dirty="0"/>
          </a:p>
        </p:txBody>
      </p:sp>
      <p:graphicFrame>
        <p:nvGraphicFramePr>
          <p:cNvPr id="6" name="Table 4" descr="Table">
            <a:extLst>
              <a:ext uri="{FF2B5EF4-FFF2-40B4-BE49-F238E27FC236}">
                <a16:creationId xmlns:a16="http://schemas.microsoft.com/office/drawing/2014/main" id="{F1DC3359-E846-6F4C-8347-D154B5FE0575}"/>
              </a:ext>
            </a:extLst>
          </p:cNvPr>
          <p:cNvGraphicFramePr>
            <a:graphicFrameLocks/>
          </p:cNvGraphicFramePr>
          <p:nvPr>
            <p:extLst>
              <p:ext uri="{D42A27DB-BD31-4B8C-83A1-F6EECF244321}">
                <p14:modId xmlns:p14="http://schemas.microsoft.com/office/powerpoint/2010/main" val="2449887197"/>
              </p:ext>
            </p:extLst>
          </p:nvPr>
        </p:nvGraphicFramePr>
        <p:xfrm>
          <a:off x="1216325" y="1833068"/>
          <a:ext cx="10506973" cy="4438335"/>
        </p:xfrm>
        <a:graphic>
          <a:graphicData uri="http://schemas.openxmlformats.org/drawingml/2006/table">
            <a:tbl>
              <a:tblPr firstRow="1" bandRow="1">
                <a:tableStyleId>{5C22544A-7EE6-4342-B048-85BDC9FD1C3A}</a:tableStyleId>
              </a:tblPr>
              <a:tblGrid>
                <a:gridCol w="2105292">
                  <a:extLst>
                    <a:ext uri="{9D8B030D-6E8A-4147-A177-3AD203B41FA5}">
                      <a16:colId xmlns:a16="http://schemas.microsoft.com/office/drawing/2014/main" val="1128253330"/>
                    </a:ext>
                  </a:extLst>
                </a:gridCol>
                <a:gridCol w="8401681">
                  <a:extLst>
                    <a:ext uri="{9D8B030D-6E8A-4147-A177-3AD203B41FA5}">
                      <a16:colId xmlns:a16="http://schemas.microsoft.com/office/drawing/2014/main" val="1734276757"/>
                    </a:ext>
                  </a:extLst>
                </a:gridCol>
              </a:tblGrid>
              <a:tr h="570468">
                <a:tc>
                  <a:txBody>
                    <a:bodyPr/>
                    <a:lstStyle/>
                    <a:p>
                      <a:endParaRPr lang="en-US" sz="2000" dirty="0">
                        <a:latin typeface="Aptos" panose="020B0004020202020204" pitchFamily="34" charset="0"/>
                      </a:endParaRPr>
                    </a:p>
                  </a:txBody>
                  <a:tcPr anchor="ctr">
                    <a:solidFill>
                      <a:srgbClr val="CADE99"/>
                    </a:solidFill>
                  </a:tcPr>
                </a:tc>
                <a:tc>
                  <a:txBody>
                    <a:bodyPr/>
                    <a:lstStyle/>
                    <a:p>
                      <a:r>
                        <a:rPr lang="en-US" sz="2000" dirty="0">
                          <a:latin typeface="Aptos" panose="020B0004020202020204" pitchFamily="34" charset="0"/>
                        </a:rPr>
                        <a:t>Guidelines</a:t>
                      </a:r>
                    </a:p>
                  </a:txBody>
                  <a:tcPr anchor="ctr">
                    <a:solidFill>
                      <a:srgbClr val="CADE99"/>
                    </a:solidFill>
                  </a:tcPr>
                </a:tc>
                <a:extLst>
                  <a:ext uri="{0D108BD9-81ED-4DB2-BD59-A6C34878D82A}">
                    <a16:rowId xmlns:a16="http://schemas.microsoft.com/office/drawing/2014/main" val="2486274386"/>
                  </a:ext>
                </a:extLst>
              </a:tr>
              <a:tr h="634258">
                <a:tc>
                  <a:txBody>
                    <a:bodyPr/>
                    <a:lstStyle/>
                    <a:p>
                      <a:r>
                        <a:rPr lang="en-US" sz="2000" dirty="0">
                          <a:latin typeface="Aptos" panose="020B0004020202020204" pitchFamily="34" charset="0"/>
                        </a:rPr>
                        <a:t>Frequency</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5 days a week</a:t>
                      </a:r>
                    </a:p>
                  </a:txBody>
                  <a:tcPr anchor="ctr">
                    <a:solidFill>
                      <a:schemeClr val="bg1"/>
                    </a:solidFill>
                  </a:tcPr>
                </a:tc>
                <a:extLst>
                  <a:ext uri="{0D108BD9-81ED-4DB2-BD59-A6C34878D82A}">
                    <a16:rowId xmlns:a16="http://schemas.microsoft.com/office/drawing/2014/main" val="512775554"/>
                  </a:ext>
                </a:extLst>
              </a:tr>
              <a:tr h="1094747">
                <a:tc>
                  <a:txBody>
                    <a:bodyPr/>
                    <a:lstStyle/>
                    <a:p>
                      <a:r>
                        <a:rPr lang="en-US" sz="2000" dirty="0">
                          <a:latin typeface="Aptos" panose="020B0004020202020204" pitchFamily="34" charset="0"/>
                        </a:rPr>
                        <a:t>Intensity</a:t>
                      </a:r>
                    </a:p>
                  </a:txBody>
                  <a:tcPr anchor="ctr">
                    <a:solidFill>
                      <a:schemeClr val="bg1"/>
                    </a:solidFill>
                  </a:tcPr>
                </a:tc>
                <a:tc>
                  <a:txBody>
                    <a:bodyPr/>
                    <a:lstStyle/>
                    <a:p>
                      <a:r>
                        <a:rPr lang="en-US" sz="2000" dirty="0">
                          <a:latin typeface="Helvetica" panose="020B0604020202020204" pitchFamily="34" charset="0"/>
                          <a:cs typeface="Helvetica" panose="020B0604020202020204" pitchFamily="34" charset="0"/>
                        </a:rPr>
                        <a:t>4 to 5 or 6 to 7 on the RPE chart, or 60-75% or 75-90% of maximum heart rate</a:t>
                      </a:r>
                    </a:p>
                  </a:txBody>
                  <a:tcPr anchor="ctr">
                    <a:solidFill>
                      <a:schemeClr val="bg1"/>
                    </a:solidFill>
                  </a:tcPr>
                </a:tc>
                <a:extLst>
                  <a:ext uri="{0D108BD9-81ED-4DB2-BD59-A6C34878D82A}">
                    <a16:rowId xmlns:a16="http://schemas.microsoft.com/office/drawing/2014/main" val="3748028426"/>
                  </a:ext>
                </a:extLst>
              </a:tr>
              <a:tr h="1504604">
                <a:tc>
                  <a:txBody>
                    <a:bodyPr/>
                    <a:lstStyle/>
                    <a:p>
                      <a:r>
                        <a:rPr lang="en-US" sz="2000" dirty="0">
                          <a:latin typeface="Aptos" panose="020B0004020202020204" pitchFamily="34" charset="0"/>
                        </a:rPr>
                        <a:t>Time</a:t>
                      </a:r>
                    </a:p>
                  </a:txBody>
                  <a:tcPr anchor="ctr">
                    <a:solidFill>
                      <a:schemeClr val="bg1"/>
                    </a:solidFill>
                  </a:tcPr>
                </a:tc>
                <a:tc>
                  <a:txBody>
                    <a:bodyPr/>
                    <a:lstStyle/>
                    <a:p>
                      <a:r>
                        <a:rPr lang="en-US" sz="2000" dirty="0">
                          <a:latin typeface="Helvetica" panose="020B0604020202020204" pitchFamily="34" charset="0"/>
                          <a:cs typeface="Helvetica" panose="020B0604020202020204" pitchFamily="34" charset="0"/>
                        </a:rPr>
                        <a:t>60 minutes or more at moderate intensity: 4 to 5 RPE or 60-75% of maximum heart rate</a:t>
                      </a:r>
                    </a:p>
                    <a:p>
                      <a:r>
                        <a:rPr lang="en-US" sz="2000" dirty="0">
                          <a:latin typeface="Helvetica" panose="020B0604020202020204" pitchFamily="34" charset="0"/>
                          <a:cs typeface="Helvetica" panose="020B0604020202020204" pitchFamily="34" charset="0"/>
                        </a:rPr>
                        <a:t>20 to 25 minutes at vigorous intensity: 6 to 7 RPE or 75-90% of maximum heart rate</a:t>
                      </a:r>
                    </a:p>
                  </a:txBody>
                  <a:tcPr anchor="ctr">
                    <a:solidFill>
                      <a:schemeClr val="bg1"/>
                    </a:solidFill>
                  </a:tcPr>
                </a:tc>
                <a:extLst>
                  <a:ext uri="{0D108BD9-81ED-4DB2-BD59-A6C34878D82A}">
                    <a16:rowId xmlns:a16="http://schemas.microsoft.com/office/drawing/2014/main" val="755653911"/>
                  </a:ext>
                </a:extLst>
              </a:tr>
              <a:tr h="634258">
                <a:tc>
                  <a:txBody>
                    <a:bodyPr/>
                    <a:lstStyle/>
                    <a:p>
                      <a:r>
                        <a:rPr lang="en-US" sz="2000" dirty="0">
                          <a:latin typeface="Aptos" panose="020B0004020202020204" pitchFamily="34" charset="0"/>
                        </a:rPr>
                        <a:t>Type</a:t>
                      </a:r>
                    </a:p>
                  </a:txBody>
                  <a:tcPr anchor="ctr">
                    <a:solidFill>
                      <a:schemeClr val="bg1"/>
                    </a:solidFill>
                  </a:tcPr>
                </a:tc>
                <a:tc>
                  <a:txBody>
                    <a:bodyPr/>
                    <a:lstStyle/>
                    <a:p>
                      <a:r>
                        <a:rPr lang="en-US" sz="2000" dirty="0">
                          <a:latin typeface="Helvetica" panose="020B0604020202020204" pitchFamily="34" charset="0"/>
                          <a:cs typeface="Helvetica" panose="020B0604020202020204" pitchFamily="34" charset="0"/>
                        </a:rPr>
                        <a:t>Aerobic activity</a:t>
                      </a:r>
                    </a:p>
                  </a:txBody>
                  <a:tcPr anchor="ctr">
                    <a:solidFill>
                      <a:schemeClr val="bg1"/>
                    </a:solidFill>
                  </a:tcPr>
                </a:tc>
                <a:extLst>
                  <a:ext uri="{0D108BD9-81ED-4DB2-BD59-A6C34878D82A}">
                    <a16:rowId xmlns:a16="http://schemas.microsoft.com/office/drawing/2014/main" val="2451437502"/>
                  </a:ext>
                </a:extLst>
              </a:tr>
            </a:tbl>
          </a:graphicData>
        </a:graphic>
      </p:graphicFrame>
    </p:spTree>
    <p:extLst>
      <p:ext uri="{BB962C8B-B14F-4D97-AF65-F5344CB8AC3E}">
        <p14:creationId xmlns:p14="http://schemas.microsoft.com/office/powerpoint/2010/main" val="49601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849E-13E6-67F2-9865-4E3374C6F816}"/>
              </a:ext>
            </a:extLst>
          </p:cNvPr>
          <p:cNvSpPr>
            <a:spLocks noGrp="1"/>
          </p:cNvSpPr>
          <p:nvPr>
            <p:ph type="title"/>
          </p:nvPr>
        </p:nvSpPr>
        <p:spPr>
          <a:xfrm>
            <a:off x="0" y="507505"/>
            <a:ext cx="12192000" cy="1325563"/>
          </a:xfrm>
        </p:spPr>
        <p:txBody>
          <a:bodyPr/>
          <a:lstStyle/>
          <a:p>
            <a:pPr algn="ctr"/>
            <a:r>
              <a:rPr lang="en-US" sz="5000" spc="-100" dirty="0"/>
              <a:t>Muscular Strength FITT Principle</a:t>
            </a:r>
            <a:endParaRPr lang="en-US" sz="3000" spc="-100" dirty="0"/>
          </a:p>
        </p:txBody>
      </p:sp>
      <p:graphicFrame>
        <p:nvGraphicFramePr>
          <p:cNvPr id="6" name="Table 4" descr="Table">
            <a:extLst>
              <a:ext uri="{FF2B5EF4-FFF2-40B4-BE49-F238E27FC236}">
                <a16:creationId xmlns:a16="http://schemas.microsoft.com/office/drawing/2014/main" id="{F1DC3359-E846-6F4C-8347-D154B5FE0575}"/>
              </a:ext>
            </a:extLst>
          </p:cNvPr>
          <p:cNvGraphicFramePr>
            <a:graphicFrameLocks/>
          </p:cNvGraphicFramePr>
          <p:nvPr/>
        </p:nvGraphicFramePr>
        <p:xfrm>
          <a:off x="3573506" y="2170876"/>
          <a:ext cx="5044985" cy="3830825"/>
        </p:xfrm>
        <a:graphic>
          <a:graphicData uri="http://schemas.openxmlformats.org/drawingml/2006/table">
            <a:tbl>
              <a:tblPr firstRow="1" bandRow="1">
                <a:tableStyleId>{5C22544A-7EE6-4342-B048-85BDC9FD1C3A}</a:tableStyleId>
              </a:tblPr>
              <a:tblGrid>
                <a:gridCol w="1622275">
                  <a:extLst>
                    <a:ext uri="{9D8B030D-6E8A-4147-A177-3AD203B41FA5}">
                      <a16:colId xmlns:a16="http://schemas.microsoft.com/office/drawing/2014/main" val="1128253330"/>
                    </a:ext>
                  </a:extLst>
                </a:gridCol>
                <a:gridCol w="3422710">
                  <a:extLst>
                    <a:ext uri="{9D8B030D-6E8A-4147-A177-3AD203B41FA5}">
                      <a16:colId xmlns:a16="http://schemas.microsoft.com/office/drawing/2014/main" val="1734276757"/>
                    </a:ext>
                  </a:extLst>
                </a:gridCol>
              </a:tblGrid>
              <a:tr h="612491">
                <a:tc>
                  <a:txBody>
                    <a:bodyPr/>
                    <a:lstStyle/>
                    <a:p>
                      <a:endParaRPr lang="en-US" sz="2000" dirty="0">
                        <a:latin typeface="Aptos" panose="020B0004020202020204" pitchFamily="34" charset="0"/>
                      </a:endParaRPr>
                    </a:p>
                  </a:txBody>
                  <a:tcPr anchor="ctr">
                    <a:solidFill>
                      <a:srgbClr val="CADE99"/>
                    </a:solidFill>
                  </a:tcPr>
                </a:tc>
                <a:tc>
                  <a:txBody>
                    <a:bodyPr/>
                    <a:lstStyle/>
                    <a:p>
                      <a:r>
                        <a:rPr lang="en-US" sz="2000" dirty="0">
                          <a:latin typeface="Aptos" panose="020B0004020202020204" pitchFamily="34" charset="0"/>
                        </a:rPr>
                        <a:t>Guidelines</a:t>
                      </a:r>
                    </a:p>
                  </a:txBody>
                  <a:tcPr anchor="ctr">
                    <a:solidFill>
                      <a:srgbClr val="CADE99"/>
                    </a:solidFill>
                  </a:tcPr>
                </a:tc>
                <a:extLst>
                  <a:ext uri="{0D108BD9-81ED-4DB2-BD59-A6C34878D82A}">
                    <a16:rowId xmlns:a16="http://schemas.microsoft.com/office/drawing/2014/main" val="2486274386"/>
                  </a:ext>
                </a:extLst>
              </a:tr>
              <a:tr h="680981">
                <a:tc>
                  <a:txBody>
                    <a:bodyPr/>
                    <a:lstStyle/>
                    <a:p>
                      <a:r>
                        <a:rPr lang="en-US" sz="2000" dirty="0">
                          <a:latin typeface="Aptos" panose="020B0004020202020204" pitchFamily="34" charset="0"/>
                        </a:rPr>
                        <a:t>Frequency</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3 days a week</a:t>
                      </a:r>
                    </a:p>
                  </a:txBody>
                  <a:tcPr anchor="ctr">
                    <a:solidFill>
                      <a:schemeClr val="bg1"/>
                    </a:solidFill>
                  </a:tcPr>
                </a:tc>
                <a:extLst>
                  <a:ext uri="{0D108BD9-81ED-4DB2-BD59-A6C34878D82A}">
                    <a16:rowId xmlns:a16="http://schemas.microsoft.com/office/drawing/2014/main" val="512775554"/>
                  </a:ext>
                </a:extLst>
              </a:tr>
              <a:tr h="1175391">
                <a:tc>
                  <a:txBody>
                    <a:bodyPr/>
                    <a:lstStyle/>
                    <a:p>
                      <a:r>
                        <a:rPr lang="en-US" sz="2000" dirty="0">
                          <a:latin typeface="Aptos" panose="020B0004020202020204" pitchFamily="34" charset="0"/>
                        </a:rPr>
                        <a:t>Intensity</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Moderate-heavy weights</a:t>
                      </a:r>
                    </a:p>
                  </a:txBody>
                  <a:tcPr anchor="ctr">
                    <a:solidFill>
                      <a:schemeClr val="bg1"/>
                    </a:solidFill>
                  </a:tcPr>
                </a:tc>
                <a:extLst>
                  <a:ext uri="{0D108BD9-81ED-4DB2-BD59-A6C34878D82A}">
                    <a16:rowId xmlns:a16="http://schemas.microsoft.com/office/drawing/2014/main" val="3748028426"/>
                  </a:ext>
                </a:extLst>
              </a:tr>
              <a:tr h="680981">
                <a:tc>
                  <a:txBody>
                    <a:bodyPr/>
                    <a:lstStyle/>
                    <a:p>
                      <a:r>
                        <a:rPr lang="en-US" sz="2000" dirty="0">
                          <a:latin typeface="Aptos" panose="020B0004020202020204" pitchFamily="34" charset="0"/>
                        </a:rPr>
                        <a:t>Time</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1–3 sets of 8–12 reps</a:t>
                      </a:r>
                    </a:p>
                  </a:txBody>
                  <a:tcPr anchor="ctr">
                    <a:solidFill>
                      <a:schemeClr val="bg1"/>
                    </a:solidFill>
                  </a:tcPr>
                </a:tc>
                <a:extLst>
                  <a:ext uri="{0D108BD9-81ED-4DB2-BD59-A6C34878D82A}">
                    <a16:rowId xmlns:a16="http://schemas.microsoft.com/office/drawing/2014/main" val="755653911"/>
                  </a:ext>
                </a:extLst>
              </a:tr>
              <a:tr h="680981">
                <a:tc>
                  <a:txBody>
                    <a:bodyPr/>
                    <a:lstStyle/>
                    <a:p>
                      <a:r>
                        <a:rPr lang="en-US" sz="2000" dirty="0">
                          <a:latin typeface="Aptos" panose="020B0004020202020204" pitchFamily="34" charset="0"/>
                        </a:rPr>
                        <a:t>Type</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Muscular training activities</a:t>
                      </a:r>
                    </a:p>
                  </a:txBody>
                  <a:tcPr anchor="ctr">
                    <a:solidFill>
                      <a:schemeClr val="bg1"/>
                    </a:solidFill>
                  </a:tcPr>
                </a:tc>
                <a:extLst>
                  <a:ext uri="{0D108BD9-81ED-4DB2-BD59-A6C34878D82A}">
                    <a16:rowId xmlns:a16="http://schemas.microsoft.com/office/drawing/2014/main" val="2451437502"/>
                  </a:ext>
                </a:extLst>
              </a:tr>
            </a:tbl>
          </a:graphicData>
        </a:graphic>
      </p:graphicFrame>
    </p:spTree>
    <p:extLst>
      <p:ext uri="{BB962C8B-B14F-4D97-AF65-F5344CB8AC3E}">
        <p14:creationId xmlns:p14="http://schemas.microsoft.com/office/powerpoint/2010/main" val="1793667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DB0C-612F-DECF-F152-37D24C31E624}"/>
              </a:ext>
            </a:extLst>
          </p:cNvPr>
          <p:cNvSpPr>
            <a:spLocks noGrp="1"/>
          </p:cNvSpPr>
          <p:nvPr>
            <p:ph type="title"/>
          </p:nvPr>
        </p:nvSpPr>
        <p:spPr>
          <a:xfrm>
            <a:off x="0" y="511175"/>
            <a:ext cx="12192000" cy="1325563"/>
          </a:xfrm>
        </p:spPr>
        <p:txBody>
          <a:bodyPr/>
          <a:lstStyle/>
          <a:p>
            <a:pPr algn="ctr"/>
            <a:r>
              <a:rPr lang="en-US" sz="5000" spc="-100" dirty="0"/>
              <a:t>Muscular Endurance FITT Principle</a:t>
            </a:r>
            <a:endParaRPr lang="en-US" sz="3000" spc="-100" dirty="0"/>
          </a:p>
        </p:txBody>
      </p:sp>
      <p:graphicFrame>
        <p:nvGraphicFramePr>
          <p:cNvPr id="6" name="Table 4" descr="Table">
            <a:extLst>
              <a:ext uri="{FF2B5EF4-FFF2-40B4-BE49-F238E27FC236}">
                <a16:creationId xmlns:a16="http://schemas.microsoft.com/office/drawing/2014/main" id="{F1DC3359-E846-6F4C-8347-D154B5FE0575}"/>
              </a:ext>
            </a:extLst>
          </p:cNvPr>
          <p:cNvGraphicFramePr>
            <a:graphicFrameLocks/>
          </p:cNvGraphicFramePr>
          <p:nvPr>
            <p:extLst>
              <p:ext uri="{D42A27DB-BD31-4B8C-83A1-F6EECF244321}">
                <p14:modId xmlns:p14="http://schemas.microsoft.com/office/powerpoint/2010/main" val="1748012642"/>
              </p:ext>
            </p:extLst>
          </p:nvPr>
        </p:nvGraphicFramePr>
        <p:xfrm>
          <a:off x="3573506" y="2170876"/>
          <a:ext cx="5044985" cy="3830825"/>
        </p:xfrm>
        <a:graphic>
          <a:graphicData uri="http://schemas.openxmlformats.org/drawingml/2006/table">
            <a:tbl>
              <a:tblPr firstRow="1" bandRow="1">
                <a:tableStyleId>{5C22544A-7EE6-4342-B048-85BDC9FD1C3A}</a:tableStyleId>
              </a:tblPr>
              <a:tblGrid>
                <a:gridCol w="1622275">
                  <a:extLst>
                    <a:ext uri="{9D8B030D-6E8A-4147-A177-3AD203B41FA5}">
                      <a16:colId xmlns:a16="http://schemas.microsoft.com/office/drawing/2014/main" val="1128253330"/>
                    </a:ext>
                  </a:extLst>
                </a:gridCol>
                <a:gridCol w="3422710">
                  <a:extLst>
                    <a:ext uri="{9D8B030D-6E8A-4147-A177-3AD203B41FA5}">
                      <a16:colId xmlns:a16="http://schemas.microsoft.com/office/drawing/2014/main" val="1734276757"/>
                    </a:ext>
                  </a:extLst>
                </a:gridCol>
              </a:tblGrid>
              <a:tr h="612491">
                <a:tc>
                  <a:txBody>
                    <a:bodyPr/>
                    <a:lstStyle/>
                    <a:p>
                      <a:endParaRPr lang="en-US" sz="2000" dirty="0">
                        <a:latin typeface="Aptos" panose="020B0004020202020204" pitchFamily="34" charset="0"/>
                      </a:endParaRPr>
                    </a:p>
                  </a:txBody>
                  <a:tcPr anchor="ctr">
                    <a:solidFill>
                      <a:srgbClr val="CADE99"/>
                    </a:solidFill>
                  </a:tcPr>
                </a:tc>
                <a:tc>
                  <a:txBody>
                    <a:bodyPr/>
                    <a:lstStyle/>
                    <a:p>
                      <a:r>
                        <a:rPr lang="en-US" sz="2000" dirty="0">
                          <a:latin typeface="Aptos" panose="020B0004020202020204" pitchFamily="34" charset="0"/>
                        </a:rPr>
                        <a:t>Guidelines</a:t>
                      </a:r>
                    </a:p>
                  </a:txBody>
                  <a:tcPr anchor="ctr">
                    <a:solidFill>
                      <a:srgbClr val="CADE99"/>
                    </a:solidFill>
                  </a:tcPr>
                </a:tc>
                <a:extLst>
                  <a:ext uri="{0D108BD9-81ED-4DB2-BD59-A6C34878D82A}">
                    <a16:rowId xmlns:a16="http://schemas.microsoft.com/office/drawing/2014/main" val="2486274386"/>
                  </a:ext>
                </a:extLst>
              </a:tr>
              <a:tr h="680981">
                <a:tc>
                  <a:txBody>
                    <a:bodyPr/>
                    <a:lstStyle/>
                    <a:p>
                      <a:r>
                        <a:rPr lang="en-US" sz="2000" dirty="0">
                          <a:latin typeface="Aptos" panose="020B0004020202020204" pitchFamily="34" charset="0"/>
                        </a:rPr>
                        <a:t>Frequency</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3 days a week</a:t>
                      </a:r>
                    </a:p>
                  </a:txBody>
                  <a:tcPr anchor="ctr">
                    <a:solidFill>
                      <a:schemeClr val="bg1"/>
                    </a:solidFill>
                  </a:tcPr>
                </a:tc>
                <a:extLst>
                  <a:ext uri="{0D108BD9-81ED-4DB2-BD59-A6C34878D82A}">
                    <a16:rowId xmlns:a16="http://schemas.microsoft.com/office/drawing/2014/main" val="512775554"/>
                  </a:ext>
                </a:extLst>
              </a:tr>
              <a:tr h="1175391">
                <a:tc>
                  <a:txBody>
                    <a:bodyPr/>
                    <a:lstStyle/>
                    <a:p>
                      <a:r>
                        <a:rPr lang="en-US" sz="2000" dirty="0">
                          <a:latin typeface="Aptos" panose="020B0004020202020204" pitchFamily="34" charset="0"/>
                        </a:rPr>
                        <a:t>Intensity</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Light to moderates weights</a:t>
                      </a:r>
                    </a:p>
                  </a:txBody>
                  <a:tcPr anchor="ctr">
                    <a:solidFill>
                      <a:schemeClr val="bg1"/>
                    </a:solidFill>
                  </a:tcPr>
                </a:tc>
                <a:extLst>
                  <a:ext uri="{0D108BD9-81ED-4DB2-BD59-A6C34878D82A}">
                    <a16:rowId xmlns:a16="http://schemas.microsoft.com/office/drawing/2014/main" val="3748028426"/>
                  </a:ext>
                </a:extLst>
              </a:tr>
              <a:tr h="680981">
                <a:tc>
                  <a:txBody>
                    <a:bodyPr/>
                    <a:lstStyle/>
                    <a:p>
                      <a:r>
                        <a:rPr lang="en-US" sz="2000" dirty="0">
                          <a:latin typeface="Aptos" panose="020B0004020202020204" pitchFamily="34" charset="0"/>
                        </a:rPr>
                        <a:t>Time</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1–3 sets of 15–20 reps</a:t>
                      </a:r>
                    </a:p>
                  </a:txBody>
                  <a:tcPr anchor="ctr">
                    <a:solidFill>
                      <a:schemeClr val="bg1"/>
                    </a:solidFill>
                  </a:tcPr>
                </a:tc>
                <a:extLst>
                  <a:ext uri="{0D108BD9-81ED-4DB2-BD59-A6C34878D82A}">
                    <a16:rowId xmlns:a16="http://schemas.microsoft.com/office/drawing/2014/main" val="755653911"/>
                  </a:ext>
                </a:extLst>
              </a:tr>
              <a:tr h="680981">
                <a:tc>
                  <a:txBody>
                    <a:bodyPr/>
                    <a:lstStyle/>
                    <a:p>
                      <a:r>
                        <a:rPr lang="en-US" sz="2000" dirty="0">
                          <a:latin typeface="Aptos" panose="020B0004020202020204" pitchFamily="34" charset="0"/>
                        </a:rPr>
                        <a:t>Type</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Muscular training activities</a:t>
                      </a:r>
                    </a:p>
                  </a:txBody>
                  <a:tcPr anchor="ctr">
                    <a:solidFill>
                      <a:schemeClr val="bg1"/>
                    </a:solidFill>
                  </a:tcPr>
                </a:tc>
                <a:extLst>
                  <a:ext uri="{0D108BD9-81ED-4DB2-BD59-A6C34878D82A}">
                    <a16:rowId xmlns:a16="http://schemas.microsoft.com/office/drawing/2014/main" val="2451437502"/>
                  </a:ext>
                </a:extLst>
              </a:tr>
            </a:tbl>
          </a:graphicData>
        </a:graphic>
      </p:graphicFrame>
    </p:spTree>
    <p:extLst>
      <p:ext uri="{BB962C8B-B14F-4D97-AF65-F5344CB8AC3E}">
        <p14:creationId xmlns:p14="http://schemas.microsoft.com/office/powerpoint/2010/main" val="501182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B459-23D5-9869-5EB6-72683182A374}"/>
              </a:ext>
            </a:extLst>
          </p:cNvPr>
          <p:cNvSpPr>
            <a:spLocks noGrp="1"/>
          </p:cNvSpPr>
          <p:nvPr>
            <p:ph type="title"/>
          </p:nvPr>
        </p:nvSpPr>
        <p:spPr>
          <a:xfrm>
            <a:off x="0" y="508855"/>
            <a:ext cx="12191999" cy="892175"/>
          </a:xfrm>
        </p:spPr>
        <p:txBody>
          <a:bodyPr/>
          <a:lstStyle/>
          <a:p>
            <a:pPr algn="ctr"/>
            <a:r>
              <a:rPr lang="en-US" sz="5000" spc="-100" dirty="0"/>
              <a:t>Flexibility FITT Principle</a:t>
            </a:r>
            <a:endParaRPr lang="en-US" sz="3000" spc="-100" dirty="0"/>
          </a:p>
        </p:txBody>
      </p:sp>
      <p:graphicFrame>
        <p:nvGraphicFramePr>
          <p:cNvPr id="6" name="Table 4" descr="Table">
            <a:extLst>
              <a:ext uri="{FF2B5EF4-FFF2-40B4-BE49-F238E27FC236}">
                <a16:creationId xmlns:a16="http://schemas.microsoft.com/office/drawing/2014/main" id="{F1DC3359-E846-6F4C-8347-D154B5FE0575}"/>
              </a:ext>
            </a:extLst>
          </p:cNvPr>
          <p:cNvGraphicFramePr>
            <a:graphicFrameLocks/>
          </p:cNvGraphicFramePr>
          <p:nvPr>
            <p:extLst>
              <p:ext uri="{D42A27DB-BD31-4B8C-83A1-F6EECF244321}">
                <p14:modId xmlns:p14="http://schemas.microsoft.com/office/powerpoint/2010/main" val="3191179272"/>
              </p:ext>
            </p:extLst>
          </p:nvPr>
        </p:nvGraphicFramePr>
        <p:xfrm>
          <a:off x="3573506" y="2170876"/>
          <a:ext cx="5044985" cy="3870943"/>
        </p:xfrm>
        <a:graphic>
          <a:graphicData uri="http://schemas.openxmlformats.org/drawingml/2006/table">
            <a:tbl>
              <a:tblPr firstRow="1" bandRow="1">
                <a:tableStyleId>{5C22544A-7EE6-4342-B048-85BDC9FD1C3A}</a:tableStyleId>
              </a:tblPr>
              <a:tblGrid>
                <a:gridCol w="1622275">
                  <a:extLst>
                    <a:ext uri="{9D8B030D-6E8A-4147-A177-3AD203B41FA5}">
                      <a16:colId xmlns:a16="http://schemas.microsoft.com/office/drawing/2014/main" val="1128253330"/>
                    </a:ext>
                  </a:extLst>
                </a:gridCol>
                <a:gridCol w="3422710">
                  <a:extLst>
                    <a:ext uri="{9D8B030D-6E8A-4147-A177-3AD203B41FA5}">
                      <a16:colId xmlns:a16="http://schemas.microsoft.com/office/drawing/2014/main" val="1734276757"/>
                    </a:ext>
                  </a:extLst>
                </a:gridCol>
              </a:tblGrid>
              <a:tr h="612491">
                <a:tc>
                  <a:txBody>
                    <a:bodyPr/>
                    <a:lstStyle/>
                    <a:p>
                      <a:endParaRPr lang="en-US" sz="2000" dirty="0">
                        <a:latin typeface="Aptos" panose="020B0004020202020204" pitchFamily="34" charset="0"/>
                      </a:endParaRPr>
                    </a:p>
                  </a:txBody>
                  <a:tcPr anchor="ctr">
                    <a:solidFill>
                      <a:srgbClr val="CADE99"/>
                    </a:solidFill>
                  </a:tcPr>
                </a:tc>
                <a:tc>
                  <a:txBody>
                    <a:bodyPr/>
                    <a:lstStyle/>
                    <a:p>
                      <a:r>
                        <a:rPr lang="en-US" sz="2000" dirty="0">
                          <a:latin typeface="Aptos" panose="020B0004020202020204" pitchFamily="34" charset="0"/>
                        </a:rPr>
                        <a:t>Guidelines</a:t>
                      </a:r>
                    </a:p>
                  </a:txBody>
                  <a:tcPr anchor="ctr">
                    <a:solidFill>
                      <a:srgbClr val="CADE99"/>
                    </a:solidFill>
                  </a:tcPr>
                </a:tc>
                <a:extLst>
                  <a:ext uri="{0D108BD9-81ED-4DB2-BD59-A6C34878D82A}">
                    <a16:rowId xmlns:a16="http://schemas.microsoft.com/office/drawing/2014/main" val="2486274386"/>
                  </a:ext>
                </a:extLst>
              </a:tr>
              <a:tr h="680981">
                <a:tc>
                  <a:txBody>
                    <a:bodyPr/>
                    <a:lstStyle/>
                    <a:p>
                      <a:r>
                        <a:rPr lang="en-US" sz="2000" dirty="0">
                          <a:latin typeface="Aptos" panose="020B0004020202020204" pitchFamily="34" charset="0"/>
                        </a:rPr>
                        <a:t>Frequency</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Daily</a:t>
                      </a:r>
                    </a:p>
                  </a:txBody>
                  <a:tcPr anchor="ctr">
                    <a:solidFill>
                      <a:schemeClr val="bg1"/>
                    </a:solidFill>
                  </a:tcPr>
                </a:tc>
                <a:extLst>
                  <a:ext uri="{0D108BD9-81ED-4DB2-BD59-A6C34878D82A}">
                    <a16:rowId xmlns:a16="http://schemas.microsoft.com/office/drawing/2014/main" val="512775554"/>
                  </a:ext>
                </a:extLst>
              </a:tr>
              <a:tr h="1175391">
                <a:tc>
                  <a:txBody>
                    <a:bodyPr/>
                    <a:lstStyle/>
                    <a:p>
                      <a:r>
                        <a:rPr lang="en-US" sz="2000" dirty="0">
                          <a:latin typeface="Aptos" panose="020B0004020202020204" pitchFamily="34" charset="0"/>
                        </a:rPr>
                        <a:t>Intensity</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To the point of discomfort</a:t>
                      </a:r>
                    </a:p>
                  </a:txBody>
                  <a:tcPr anchor="ctr">
                    <a:solidFill>
                      <a:schemeClr val="bg1"/>
                    </a:solidFill>
                  </a:tcPr>
                </a:tc>
                <a:extLst>
                  <a:ext uri="{0D108BD9-81ED-4DB2-BD59-A6C34878D82A}">
                    <a16:rowId xmlns:a16="http://schemas.microsoft.com/office/drawing/2014/main" val="3748028426"/>
                  </a:ext>
                </a:extLst>
              </a:tr>
              <a:tr h="680981">
                <a:tc>
                  <a:txBody>
                    <a:bodyPr/>
                    <a:lstStyle/>
                    <a:p>
                      <a:r>
                        <a:rPr lang="en-US" sz="2000" dirty="0">
                          <a:latin typeface="Aptos" panose="020B0004020202020204" pitchFamily="34" charset="0"/>
                        </a:rPr>
                        <a:t>Time</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Hold each static stretch for 15 to 30 sec</a:t>
                      </a:r>
                    </a:p>
                  </a:txBody>
                  <a:tcPr anchor="ctr">
                    <a:solidFill>
                      <a:schemeClr val="bg1"/>
                    </a:solidFill>
                  </a:tcPr>
                </a:tc>
                <a:extLst>
                  <a:ext uri="{0D108BD9-81ED-4DB2-BD59-A6C34878D82A}">
                    <a16:rowId xmlns:a16="http://schemas.microsoft.com/office/drawing/2014/main" val="755653911"/>
                  </a:ext>
                </a:extLst>
              </a:tr>
              <a:tr h="680981">
                <a:tc>
                  <a:txBody>
                    <a:bodyPr/>
                    <a:lstStyle/>
                    <a:p>
                      <a:r>
                        <a:rPr lang="en-US" sz="2000" dirty="0">
                          <a:latin typeface="Aptos" panose="020B0004020202020204" pitchFamily="34" charset="0"/>
                        </a:rPr>
                        <a:t>Type</a:t>
                      </a:r>
                    </a:p>
                  </a:txBody>
                  <a:tcPr anchor="ctr">
                    <a:solidFill>
                      <a:schemeClr val="bg1"/>
                    </a:solidFill>
                  </a:tcPr>
                </a:tc>
                <a:tc>
                  <a:txBody>
                    <a:bodyPr/>
                    <a:lstStyle/>
                    <a:p>
                      <a:r>
                        <a:rPr lang="en-US" sz="2000" kern="1200" dirty="0">
                          <a:solidFill>
                            <a:schemeClr val="dk1"/>
                          </a:solidFill>
                          <a:latin typeface="Aptos" panose="020B0004020202020204" pitchFamily="34" charset="0"/>
                          <a:ea typeface="+mn-ea"/>
                          <a:cs typeface="+mn-cs"/>
                        </a:rPr>
                        <a:t>Static and dynamic stretching</a:t>
                      </a:r>
                    </a:p>
                  </a:txBody>
                  <a:tcPr anchor="ctr">
                    <a:solidFill>
                      <a:schemeClr val="bg1"/>
                    </a:solidFill>
                  </a:tcPr>
                </a:tc>
                <a:extLst>
                  <a:ext uri="{0D108BD9-81ED-4DB2-BD59-A6C34878D82A}">
                    <a16:rowId xmlns:a16="http://schemas.microsoft.com/office/drawing/2014/main" val="2451437502"/>
                  </a:ext>
                </a:extLst>
              </a:tr>
            </a:tbl>
          </a:graphicData>
        </a:graphic>
      </p:graphicFrame>
    </p:spTree>
    <p:extLst>
      <p:ext uri="{BB962C8B-B14F-4D97-AF65-F5344CB8AC3E}">
        <p14:creationId xmlns:p14="http://schemas.microsoft.com/office/powerpoint/2010/main" val="390508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83F4-824F-FB12-8AEE-9E5AB56E298F}"/>
              </a:ext>
            </a:extLst>
          </p:cNvPr>
          <p:cNvSpPr>
            <a:spLocks noGrp="1"/>
          </p:cNvSpPr>
          <p:nvPr>
            <p:ph type="title"/>
          </p:nvPr>
        </p:nvSpPr>
        <p:spPr>
          <a:xfrm>
            <a:off x="838200" y="510383"/>
            <a:ext cx="10515600" cy="777875"/>
          </a:xfrm>
        </p:spPr>
        <p:txBody>
          <a:bodyPr/>
          <a:lstStyle/>
          <a:p>
            <a:pPr algn="ctr"/>
            <a:r>
              <a:rPr lang="en-US" sz="5000" spc="-100" dirty="0"/>
              <a:t>Goal Setting Using SMART Goals</a:t>
            </a:r>
            <a:endParaRPr lang="en-US" sz="3000" spc="-100" dirty="0"/>
          </a:p>
        </p:txBody>
      </p:sp>
      <p:sp>
        <p:nvSpPr>
          <p:cNvPr id="3" name="Content Placeholder 2">
            <a:extLst>
              <a:ext uri="{FF2B5EF4-FFF2-40B4-BE49-F238E27FC236}">
                <a16:creationId xmlns:a16="http://schemas.microsoft.com/office/drawing/2014/main" id="{CE443655-69F2-034A-1173-786E5577FCF6}"/>
              </a:ext>
            </a:extLst>
          </p:cNvPr>
          <p:cNvSpPr>
            <a:spLocks noGrp="1"/>
          </p:cNvSpPr>
          <p:nvPr>
            <p:ph sz="quarter" idx="10"/>
          </p:nvPr>
        </p:nvSpPr>
        <p:spPr>
          <a:xfrm>
            <a:off x="850105" y="1968956"/>
            <a:ext cx="10018486" cy="3448050"/>
          </a:xfrm>
        </p:spPr>
        <p:txBody>
          <a:bodyPr/>
          <a:lstStyle/>
          <a:p>
            <a:pPr marL="0" indent="0">
              <a:lnSpc>
                <a:spcPct val="113000"/>
              </a:lnSpc>
              <a:spcBef>
                <a:spcPts val="1200"/>
              </a:spcBef>
              <a:buNone/>
            </a:pPr>
            <a:r>
              <a:rPr lang="en-US" sz="2400" dirty="0">
                <a:latin typeface="Century Gothic" panose="020B0502020202020204" pitchFamily="34" charset="0"/>
              </a:rPr>
              <a:t>Use the FITT principle as a guideline for setting your SMART goals.</a:t>
            </a:r>
          </a:p>
          <a:p>
            <a:pPr marL="800100" marR="0" lvl="2" indent="-342900" algn="l" defTabSz="914400" rtl="0" eaLnBrk="1" fontAlgn="auto" latinLnBrk="0" hangingPunct="1">
              <a:lnSpc>
                <a:spcPct val="114000"/>
              </a:lnSpc>
              <a:spcBef>
                <a:spcPts val="120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Frequency:</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How often will you work on your goal?</a:t>
            </a:r>
          </a:p>
          <a:p>
            <a:pPr marL="800100" marR="0" lvl="2" indent="-342900" algn="l" defTabSz="914400" rtl="0" eaLnBrk="1" fontAlgn="auto" latinLnBrk="0" hangingPunct="1">
              <a:lnSpc>
                <a:spcPct val="114000"/>
              </a:lnSpc>
              <a:spcBef>
                <a:spcPts val="120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Intensity:</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How hard will you work? </a:t>
            </a:r>
          </a:p>
          <a:p>
            <a:pPr marL="800100" marR="0" lvl="2" indent="-342900" algn="l" defTabSz="914400" rtl="0" eaLnBrk="1" fontAlgn="auto" latinLnBrk="0" hangingPunct="1">
              <a:lnSpc>
                <a:spcPct val="114000"/>
              </a:lnSpc>
              <a:spcBef>
                <a:spcPts val="120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Time: </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How long do you need to do the activity, or how many sets and reps do you need?</a:t>
            </a:r>
          </a:p>
          <a:p>
            <a:pPr marL="800100" marR="0" lvl="2" indent="-342900" algn="l" defTabSz="914400" rtl="0" eaLnBrk="1" fontAlgn="auto" latinLnBrk="0" hangingPunct="1">
              <a:lnSpc>
                <a:spcPct val="114000"/>
              </a:lnSpc>
              <a:spcBef>
                <a:spcPts val="120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Type:</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Will you work on a cardiorespiratory, muscular strength, muscular endurance, or flexibility activity?</a:t>
            </a:r>
          </a:p>
        </p:txBody>
      </p:sp>
    </p:spTree>
    <p:extLst>
      <p:ext uri="{BB962C8B-B14F-4D97-AF65-F5344CB8AC3E}">
        <p14:creationId xmlns:p14="http://schemas.microsoft.com/office/powerpoint/2010/main" val="382697934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15470</TotalTime>
  <Words>628</Words>
  <Application>Microsoft Office PowerPoint</Application>
  <PresentationFormat>Widescreen</PresentationFormat>
  <Paragraphs>89</Paragraphs>
  <Slides>11</Slides>
  <Notes>10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11</vt:i4>
      </vt:variant>
    </vt:vector>
  </HeadingPairs>
  <TitlesOfParts>
    <vt:vector size="22" baseType="lpstr">
      <vt:lpstr>Aptos</vt:lpstr>
      <vt:lpstr>Aptos Display</vt:lpstr>
      <vt:lpstr>Arial</vt:lpstr>
      <vt:lpstr>Century Gothic</vt:lpstr>
      <vt:lpstr>Helvetica</vt:lpstr>
      <vt:lpstr>ITC Garamond Std Lt</vt:lpstr>
      <vt:lpstr>Rockwell</vt:lpstr>
      <vt:lpstr>1_Office Theme</vt:lpstr>
      <vt:lpstr>Custom Design</vt:lpstr>
      <vt:lpstr>1_Custom Design</vt:lpstr>
      <vt:lpstr>2_Custom Design</vt:lpstr>
      <vt:lpstr>Fitness Planning</vt:lpstr>
      <vt:lpstr>Write About It</vt:lpstr>
      <vt:lpstr>Your Personal Fitness Plan </vt:lpstr>
      <vt:lpstr>FITT Principle</vt:lpstr>
      <vt:lpstr>Cardiorespiratory FITT Principle</vt:lpstr>
      <vt:lpstr>Muscular Strength FITT Principle</vt:lpstr>
      <vt:lpstr>Muscular Endurance FITT Principle</vt:lpstr>
      <vt:lpstr>Flexibility FITT Principle</vt:lpstr>
      <vt:lpstr>Goal Setting Using SMART Goals</vt:lpstr>
      <vt:lpstr>Training Principles</vt:lpstr>
      <vt:lpstr>Monitoring Your Fitness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Lesson 5.4: Fitness Planning</dc:title>
  <dc:creator>Joanne Brummett</dc:creator>
  <cp:lastModifiedBy>Laura Farrell</cp:lastModifiedBy>
  <cp:revision>170</cp:revision>
  <dcterms:created xsi:type="dcterms:W3CDTF">2024-04-04T14:49:27Z</dcterms:created>
  <dcterms:modified xsi:type="dcterms:W3CDTF">2024-10-07T19:12:39Z</dcterms:modified>
</cp:coreProperties>
</file>