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4"/>
  </p:notesMasterIdLst>
  <p:handoutMasterIdLst>
    <p:handoutMasterId r:id="rId15"/>
  </p:handoutMasterIdLst>
  <p:sldIdLst>
    <p:sldId id="277" r:id="rId3"/>
    <p:sldId id="257" r:id="rId4"/>
    <p:sldId id="317" r:id="rId5"/>
    <p:sldId id="296" r:id="rId6"/>
    <p:sldId id="315" r:id="rId7"/>
    <p:sldId id="303" r:id="rId8"/>
    <p:sldId id="298" r:id="rId9"/>
    <p:sldId id="307" r:id="rId10"/>
    <p:sldId id="314" r:id="rId11"/>
    <p:sldId id="316"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1"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 id="6" name="Copy Editor" initials="CE [2]" lastIdx="1" clrIdx="5">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D00"/>
    <a:srgbClr val="9142B5"/>
    <a:srgbClr val="00A800"/>
    <a:srgbClr val="C52039"/>
    <a:srgbClr val="CD008D"/>
    <a:srgbClr val="DB5407"/>
    <a:srgbClr val="F55D00"/>
    <a:srgbClr val="D86A30"/>
    <a:srgbClr val="E16F32"/>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EDB27-BE9C-DB9C-A2E9-0D02496746AD}" v="18" dt="2024-09-05T13:01:35.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09" autoAdjust="0"/>
    <p:restoredTop sz="94280" autoAdjust="0"/>
  </p:normalViewPr>
  <p:slideViewPr>
    <p:cSldViewPr snapToGrid="0" snapToObjects="1">
      <p:cViewPr varScale="1">
        <p:scale>
          <a:sx n="115" d="100"/>
          <a:sy n="115" d="100"/>
        </p:scale>
        <p:origin x="180" y="366"/>
      </p:cViewPr>
      <p:guideLst/>
    </p:cSldViewPr>
  </p:slideViewPr>
  <p:outlineViewPr>
    <p:cViewPr>
      <p:scale>
        <a:sx n="33" d="100"/>
        <a:sy n="33" d="100"/>
      </p:scale>
      <p:origin x="0" y="-1362"/>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S::laurahf@hkusa.com::2e43a550-d27b-4754-a05c-c3cf9e976c93" providerId="AD" clId="Web-{254EDB27-BE9C-DB9C-A2E9-0D02496746AD}"/>
    <pc:docChg chg="modSld">
      <pc:chgData name="Laura Farrell" userId="S::laurahf@hkusa.com::2e43a550-d27b-4754-a05c-c3cf9e976c93" providerId="AD" clId="Web-{254EDB27-BE9C-DB9C-A2E9-0D02496746AD}" dt="2024-09-05T13:01:35.627" v="26" actId="20577"/>
      <pc:docMkLst>
        <pc:docMk/>
      </pc:docMkLst>
      <pc:sldChg chg="modSp modNotes">
        <pc:chgData name="Laura Farrell" userId="S::laurahf@hkusa.com::2e43a550-d27b-4754-a05c-c3cf9e976c93" providerId="AD" clId="Web-{254EDB27-BE9C-DB9C-A2E9-0D02496746AD}" dt="2024-09-05T12:54:30.850" v="6"/>
        <pc:sldMkLst>
          <pc:docMk/>
          <pc:sldMk cId="1460147337" sldId="277"/>
        </pc:sldMkLst>
        <pc:spChg chg="mod">
          <ac:chgData name="Laura Farrell" userId="S::laurahf@hkusa.com::2e43a550-d27b-4754-a05c-c3cf9e976c93" providerId="AD" clId="Web-{254EDB27-BE9C-DB9C-A2E9-0D02496746AD}" dt="2024-09-05T12:54:11.661" v="0" actId="20577"/>
          <ac:spMkLst>
            <pc:docMk/>
            <pc:sldMk cId="1460147337" sldId="277"/>
            <ac:spMk id="5" creationId="{F4459E40-EC22-C356-6D67-196765A7A0D4}"/>
          </ac:spMkLst>
        </pc:spChg>
      </pc:sldChg>
      <pc:sldChg chg="modSp">
        <pc:chgData name="Laura Farrell" userId="S::laurahf@hkusa.com::2e43a550-d27b-4754-a05c-c3cf9e976c93" providerId="AD" clId="Web-{254EDB27-BE9C-DB9C-A2E9-0D02496746AD}" dt="2024-09-05T12:58:02.027" v="12"/>
        <pc:sldMkLst>
          <pc:docMk/>
          <pc:sldMk cId="4211778279" sldId="296"/>
        </pc:sldMkLst>
        <pc:graphicFrameChg chg="mod modGraphic">
          <ac:chgData name="Laura Farrell" userId="S::laurahf@hkusa.com::2e43a550-d27b-4754-a05c-c3cf9e976c93" providerId="AD" clId="Web-{254EDB27-BE9C-DB9C-A2E9-0D02496746AD}" dt="2024-09-05T12:58:02.027" v="12"/>
          <ac:graphicFrameMkLst>
            <pc:docMk/>
            <pc:sldMk cId="4211778279" sldId="296"/>
            <ac:graphicFrameMk id="7" creationId="{FD78383F-3974-A64E-8700-248BD36228B3}"/>
          </ac:graphicFrameMkLst>
        </pc:graphicFrameChg>
      </pc:sldChg>
      <pc:sldChg chg="modSp">
        <pc:chgData name="Laura Farrell" userId="S::laurahf@hkusa.com::2e43a550-d27b-4754-a05c-c3cf9e976c93" providerId="AD" clId="Web-{254EDB27-BE9C-DB9C-A2E9-0D02496746AD}" dt="2024-09-05T13:01:35.627" v="26" actId="20577"/>
        <pc:sldMkLst>
          <pc:docMk/>
          <pc:sldMk cId="2952266305" sldId="298"/>
        </pc:sldMkLst>
        <pc:spChg chg="mod">
          <ac:chgData name="Laura Farrell" userId="S::laurahf@hkusa.com::2e43a550-d27b-4754-a05c-c3cf9e976c93" providerId="AD" clId="Web-{254EDB27-BE9C-DB9C-A2E9-0D02496746AD}" dt="2024-09-05T13:01:35.627" v="26" actId="20577"/>
          <ac:spMkLst>
            <pc:docMk/>
            <pc:sldMk cId="2952266305" sldId="298"/>
            <ac:spMk id="6" creationId="{122574C9-4D4B-4543-A7D8-396C53DCB948}"/>
          </ac:spMkLst>
        </pc:spChg>
      </pc:sldChg>
      <pc:sldChg chg="modNotes">
        <pc:chgData name="Laura Farrell" userId="S::laurahf@hkusa.com::2e43a550-d27b-4754-a05c-c3cf9e976c93" providerId="AD" clId="Web-{254EDB27-BE9C-DB9C-A2E9-0D02496746AD}" dt="2024-09-05T12:56:23.384" v="8"/>
        <pc:sldMkLst>
          <pc:docMk/>
          <pc:sldMk cId="2861949143" sldId="303"/>
        </pc:sldMkLst>
      </pc:sldChg>
      <pc:sldChg chg="modNotes">
        <pc:chgData name="Laura Farrell" userId="S::laurahf@hkusa.com::2e43a550-d27b-4754-a05c-c3cf9e976c93" providerId="AD" clId="Web-{254EDB27-BE9C-DB9C-A2E9-0D02496746AD}" dt="2024-09-05T12:56:58.791" v="10"/>
        <pc:sldMkLst>
          <pc:docMk/>
          <pc:sldMk cId="3460454669" sldId="308"/>
        </pc:sldMkLst>
      </pc:sldChg>
      <pc:sldChg chg="modNotes">
        <pc:chgData name="Laura Farrell" userId="S::laurahf@hkusa.com::2e43a550-d27b-4754-a05c-c3cf9e976c93" providerId="AD" clId="Web-{254EDB27-BE9C-DB9C-A2E9-0D02496746AD}" dt="2024-09-05T13:00:32.844" v="14"/>
        <pc:sldMkLst>
          <pc:docMk/>
          <pc:sldMk cId="2534325728" sldId="317"/>
        </pc:sldMk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nk Lynx" userId="43154123f283b917" providerId="LiveId" clId="{D91DE428-1228-D64F-8C49-5E7494748D26}"/>
    <pc:docChg chg="custSel addSld delSld modSld sldOrd">
      <pc:chgData name="Ink Lynx" userId="43154123f283b917" providerId="LiveId" clId="{D91DE428-1228-D64F-8C49-5E7494748D26}" dt="2024-07-25T14:16:45.547" v="109" actId="1589"/>
      <pc:docMkLst>
        <pc:docMk/>
      </pc:docMkLst>
      <pc:sldChg chg="modSp">
        <pc:chgData name="Ink Lynx" userId="43154123f283b917" providerId="LiveId" clId="{D91DE428-1228-D64F-8C49-5E7494748D26}" dt="2024-07-24T10:40:03.496" v="11" actId="20577"/>
        <pc:sldMkLst>
          <pc:docMk/>
          <pc:sldMk cId="2900287038" sldId="257"/>
        </pc:sldMkLst>
        <pc:spChg chg="mod">
          <ac:chgData name="Ink Lynx" userId="43154123f283b917" providerId="LiveId" clId="{D91DE428-1228-D64F-8C49-5E7494748D26}" dt="2024-07-24T10:40:03.496" v="11" actId="20577"/>
          <ac:spMkLst>
            <pc:docMk/>
            <pc:sldMk cId="2900287038" sldId="257"/>
            <ac:spMk id="11" creationId="{53BC4F48-AAD7-FA32-0EC5-DA5B349E53B5}"/>
          </ac:spMkLst>
        </pc:spChg>
      </pc:sldChg>
      <pc:sldChg chg="modSp">
        <pc:chgData name="Ink Lynx" userId="43154123f283b917" providerId="LiveId" clId="{D91DE428-1228-D64F-8C49-5E7494748D26}" dt="2024-07-24T10:44:30.509" v="87" actId="255"/>
        <pc:sldMkLst>
          <pc:docMk/>
          <pc:sldMk cId="2513209944" sldId="259"/>
        </pc:sldMkLst>
        <pc:spChg chg="mod">
          <ac:chgData name="Ink Lynx" userId="43154123f283b917" providerId="LiveId" clId="{D91DE428-1228-D64F-8C49-5E7494748D26}" dt="2024-07-24T10:44:30.509" v="87" actId="255"/>
          <ac:spMkLst>
            <pc:docMk/>
            <pc:sldMk cId="2513209944" sldId="259"/>
            <ac:spMk id="2" creationId="{F69EF73D-6899-3B7E-AE5F-D6E09AB7AED8}"/>
          </ac:spMkLst>
        </pc:spChg>
        <pc:spChg chg="mod">
          <ac:chgData name="Ink Lynx" userId="43154123f283b917" providerId="LiveId" clId="{D91DE428-1228-D64F-8C49-5E7494748D26}" dt="2024-07-24T10:41:04.314" v="16" actId="20577"/>
          <ac:spMkLst>
            <pc:docMk/>
            <pc:sldMk cId="2513209944" sldId="259"/>
            <ac:spMk id="3" creationId="{06DDC65F-FF60-9E88-9A04-DC35A647156C}"/>
          </ac:spMkLst>
        </pc:spChg>
      </pc:sldChg>
      <pc:sldChg chg="del">
        <pc:chgData name="Ink Lynx" userId="43154123f283b917" providerId="LiveId" clId="{D91DE428-1228-D64F-8C49-5E7494748D26}" dt="2024-07-24T10:40:06.986" v="12" actId="2696"/>
        <pc:sldMkLst>
          <pc:docMk/>
          <pc:sldMk cId="1110540363" sldId="269"/>
        </pc:sldMkLst>
      </pc:sldChg>
      <pc:sldChg chg="del">
        <pc:chgData name="Ink Lynx" userId="43154123f283b917" providerId="LiveId" clId="{D91DE428-1228-D64F-8C49-5E7494748D26}" dt="2024-07-24T10:43:38.079" v="72" actId="2696"/>
        <pc:sldMkLst>
          <pc:docMk/>
          <pc:sldMk cId="3928300210" sldId="276"/>
        </pc:sldMkLst>
      </pc:sldChg>
      <pc:sldChg chg="modSp addCm">
        <pc:chgData name="Ink Lynx" userId="43154123f283b917" providerId="LiveId" clId="{D91DE428-1228-D64F-8C49-5E7494748D26}" dt="2024-07-25T14:16:45.547" v="109" actId="1589"/>
        <pc:sldMkLst>
          <pc:docMk/>
          <pc:sldMk cId="1460147337" sldId="277"/>
        </pc:sldMkLst>
        <pc:spChg chg="mod">
          <ac:chgData name="Ink Lynx" userId="43154123f283b917" providerId="LiveId" clId="{D91DE428-1228-D64F-8C49-5E7494748D26}" dt="2024-07-24T10:39:39.363" v="3" actId="20577"/>
          <ac:spMkLst>
            <pc:docMk/>
            <pc:sldMk cId="1460147337" sldId="277"/>
            <ac:spMk id="4" creationId="{9B0F9F82-8392-F0A1-62F4-8DC53C485B11}"/>
          </ac:spMkLst>
        </pc:spChg>
        <pc:spChg chg="mod">
          <ac:chgData name="Ink Lynx" userId="43154123f283b917" providerId="LiveId" clId="{D91DE428-1228-D64F-8C49-5E7494748D26}" dt="2024-07-24T10:39:46.463" v="9" actId="20577"/>
          <ac:spMkLst>
            <pc:docMk/>
            <pc:sldMk cId="1460147337" sldId="277"/>
            <ac:spMk id="5" creationId="{F4459E40-EC22-C356-6D67-196765A7A0D4}"/>
          </ac:spMkLst>
        </pc:spChg>
      </pc:sldChg>
      <pc:sldChg chg="modSp">
        <pc:chgData name="Ink Lynx" userId="43154123f283b917" providerId="LiveId" clId="{D91DE428-1228-D64F-8C49-5E7494748D26}" dt="2024-07-24T10:41:34.502" v="45" actId="20577"/>
        <pc:sldMkLst>
          <pc:docMk/>
          <pc:sldMk cId="4211778279" sldId="296"/>
        </pc:sldMkLst>
        <pc:spChg chg="mod">
          <ac:chgData name="Ink Lynx" userId="43154123f283b917" providerId="LiveId" clId="{D91DE428-1228-D64F-8C49-5E7494748D26}" dt="2024-07-24T10:41:34.502" v="45" actId="20577"/>
          <ac:spMkLst>
            <pc:docMk/>
            <pc:sldMk cId="4211778279" sldId="296"/>
            <ac:spMk id="2" creationId="{F69EF73D-6899-3B7E-AE5F-D6E09AB7AED8}"/>
          </ac:spMkLst>
        </pc:spChg>
      </pc:sldChg>
      <pc:sldChg chg="ord">
        <pc:chgData name="Ink Lynx" userId="43154123f283b917" providerId="LiveId" clId="{D91DE428-1228-D64F-8C49-5E7494748D26}" dt="2024-07-24T10:43:27.236" v="70" actId="1076"/>
        <pc:sldMkLst>
          <pc:docMk/>
          <pc:sldMk cId="2952266305" sldId="298"/>
        </pc:sldMkLst>
      </pc:sldChg>
      <pc:sldChg chg="modSp">
        <pc:chgData name="Ink Lynx" userId="43154123f283b917" providerId="LiveId" clId="{D91DE428-1228-D64F-8C49-5E7494748D26}" dt="2024-07-24T10:42:08.630" v="57" actId="255"/>
        <pc:sldMkLst>
          <pc:docMk/>
          <pc:sldMk cId="3458805361" sldId="301"/>
        </pc:sldMkLst>
        <pc:spChg chg="mod">
          <ac:chgData name="Ink Lynx" userId="43154123f283b917" providerId="LiveId" clId="{D91DE428-1228-D64F-8C49-5E7494748D26}" dt="2024-07-24T10:42:08.630" v="57" actId="255"/>
          <ac:spMkLst>
            <pc:docMk/>
            <pc:sldMk cId="3458805361" sldId="301"/>
            <ac:spMk id="2" creationId="{F69EF73D-6899-3B7E-AE5F-D6E09AB7AED8}"/>
          </ac:spMkLst>
        </pc:spChg>
      </pc:sldChg>
      <pc:sldChg chg="del">
        <pc:chgData name="Ink Lynx" userId="43154123f283b917" providerId="LiveId" clId="{D91DE428-1228-D64F-8C49-5E7494748D26}" dt="2024-07-24T10:43:53.201" v="77" actId="2696"/>
        <pc:sldMkLst>
          <pc:docMk/>
          <pc:sldMk cId="1022755785" sldId="302"/>
        </pc:sldMkLst>
      </pc:sldChg>
      <pc:sldChg chg="addSp delSp modSp ord">
        <pc:chgData name="Ink Lynx" userId="43154123f283b917" providerId="LiveId" clId="{D91DE428-1228-D64F-8C49-5E7494748D26}" dt="2024-07-24T10:42:59.281" v="69" actId="20577"/>
        <pc:sldMkLst>
          <pc:docMk/>
          <pc:sldMk cId="2861949143" sldId="303"/>
        </pc:sldMkLst>
        <pc:spChg chg="del">
          <ac:chgData name="Ink Lynx" userId="43154123f283b917" providerId="LiveId" clId="{D91DE428-1228-D64F-8C49-5E7494748D26}" dt="2024-07-24T10:42:24.870" v="59" actId="478"/>
          <ac:spMkLst>
            <pc:docMk/>
            <pc:sldMk cId="2861949143" sldId="303"/>
            <ac:spMk id="2" creationId="{F69EF73D-6899-3B7E-AE5F-D6E09AB7AED8}"/>
          </ac:spMkLst>
        </pc:spChg>
        <pc:spChg chg="add del">
          <ac:chgData name="Ink Lynx" userId="43154123f283b917" providerId="LiveId" clId="{D91DE428-1228-D64F-8C49-5E7494748D26}" dt="2024-07-24T10:42:35.720" v="62" actId="478"/>
          <ac:spMkLst>
            <pc:docMk/>
            <pc:sldMk cId="2861949143" sldId="303"/>
            <ac:spMk id="5" creationId="{2416074C-D878-B4D6-C460-F5DBBB0DCBFB}"/>
          </ac:spMkLst>
        </pc:spChg>
        <pc:spChg chg="add del mod">
          <ac:chgData name="Ink Lynx" userId="43154123f283b917" providerId="LiveId" clId="{D91DE428-1228-D64F-8C49-5E7494748D26}" dt="2024-07-24T10:42:26.952" v="60" actId="22"/>
          <ac:spMkLst>
            <pc:docMk/>
            <pc:sldMk cId="2861949143" sldId="303"/>
            <ac:spMk id="7" creationId="{9C361164-D53A-4E55-3713-D9647D65A057}"/>
          </ac:spMkLst>
        </pc:spChg>
        <pc:spChg chg="add mod">
          <ac:chgData name="Ink Lynx" userId="43154123f283b917" providerId="LiveId" clId="{D91DE428-1228-D64F-8C49-5E7494748D26}" dt="2024-07-24T10:42:59.281" v="69" actId="20577"/>
          <ac:spMkLst>
            <pc:docMk/>
            <pc:sldMk cId="2861949143" sldId="303"/>
            <ac:spMk id="9" creationId="{9719E924-5DF5-5B45-C5B6-B3EF7738D3EB}"/>
          </ac:spMkLst>
        </pc:spChg>
        <pc:picChg chg="mod">
          <ac:chgData name="Ink Lynx" userId="43154123f283b917" providerId="LiveId" clId="{D91DE428-1228-D64F-8C49-5E7494748D26}" dt="2024-07-24T10:42:46.708" v="67" actId="1076"/>
          <ac:picMkLst>
            <pc:docMk/>
            <pc:sldMk cId="2861949143" sldId="303"/>
            <ac:picMk id="3" creationId="{3755C7EF-A730-5D46-8A1F-A95B8787CFB0}"/>
          </ac:picMkLst>
        </pc:picChg>
      </pc:sldChg>
      <pc:sldChg chg="del">
        <pc:chgData name="Ink Lynx" userId="43154123f283b917" providerId="LiveId" clId="{D91DE428-1228-D64F-8C49-5E7494748D26}" dt="2024-07-24T10:43:54.794" v="78" actId="2696"/>
        <pc:sldMkLst>
          <pc:docMk/>
          <pc:sldMk cId="2607128874" sldId="304"/>
        </pc:sldMkLst>
      </pc:sldChg>
      <pc:sldChg chg="modSp ord">
        <pc:chgData name="Ink Lynx" userId="43154123f283b917" providerId="LiveId" clId="{D91DE428-1228-D64F-8C49-5E7494748D26}" dt="2024-07-24T10:47:00.501" v="108" actId="255"/>
        <pc:sldMkLst>
          <pc:docMk/>
          <pc:sldMk cId="2272351116" sldId="307"/>
        </pc:sldMkLst>
        <pc:spChg chg="mod">
          <ac:chgData name="Ink Lynx" userId="43154123f283b917" providerId="LiveId" clId="{D91DE428-1228-D64F-8C49-5E7494748D26}" dt="2024-07-24T10:47:00.501" v="108" actId="255"/>
          <ac:spMkLst>
            <pc:docMk/>
            <pc:sldMk cId="2272351116" sldId="307"/>
            <ac:spMk id="3" creationId="{06DDC65F-FF60-9E88-9A04-DC35A647156C}"/>
          </ac:spMkLst>
        </pc:spChg>
      </pc:sldChg>
      <pc:sldChg chg="modSp">
        <pc:chgData name="Ink Lynx" userId="43154123f283b917" providerId="LiveId" clId="{D91DE428-1228-D64F-8C49-5E7494748D26}" dt="2024-07-24T10:43:46.445" v="76" actId="20577"/>
        <pc:sldMkLst>
          <pc:docMk/>
          <pc:sldMk cId="2365378431" sldId="313"/>
        </pc:sldMkLst>
        <pc:spChg chg="mod">
          <ac:chgData name="Ink Lynx" userId="43154123f283b917" providerId="LiveId" clId="{D91DE428-1228-D64F-8C49-5E7494748D26}" dt="2024-07-24T10:43:46.445" v="76" actId="20577"/>
          <ac:spMkLst>
            <pc:docMk/>
            <pc:sldMk cId="2365378431" sldId="313"/>
            <ac:spMk id="2" creationId="{F69EF73D-6899-3B7E-AE5F-D6E09AB7AED8}"/>
          </ac:spMkLst>
        </pc:spChg>
      </pc:sldChg>
      <pc:sldChg chg="modSp add">
        <pc:chgData name="Ink Lynx" userId="43154123f283b917" providerId="LiveId" clId="{D91DE428-1228-D64F-8C49-5E7494748D26}" dt="2024-07-24T10:45:52.034" v="90" actId="21"/>
        <pc:sldMkLst>
          <pc:docMk/>
          <pc:sldMk cId="234700022" sldId="314"/>
        </pc:sldMkLst>
        <pc:spChg chg="mod">
          <ac:chgData name="Ink Lynx" userId="43154123f283b917" providerId="LiveId" clId="{D91DE428-1228-D64F-8C49-5E7494748D26}" dt="2024-07-24T10:45:08.361" v="89" actId="22"/>
          <ac:spMkLst>
            <pc:docMk/>
            <pc:sldMk cId="234700022" sldId="314"/>
            <ac:spMk id="2" creationId="{F69EF73D-6899-3B7E-AE5F-D6E09AB7AED8}"/>
          </ac:spMkLst>
        </pc:spChg>
        <pc:spChg chg="mod">
          <ac:chgData name="Ink Lynx" userId="43154123f283b917" providerId="LiveId" clId="{D91DE428-1228-D64F-8C49-5E7494748D26}" dt="2024-07-24T10:45:52.034" v="90" actId="21"/>
          <ac:spMkLst>
            <pc:docMk/>
            <pc:sldMk cId="234700022" sldId="314"/>
            <ac:spMk id="3" creationId="{06DDC65F-FF60-9E88-9A04-DC35A647156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cs typeface="Calibri"/>
              </a:rPr>
              <a:t>Photodisc</a:t>
            </a:r>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44639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BSIP/Universal Images Group via Getty Images</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398325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04000"/>
                </a:solidFill>
                <a:cs typeface="Arial"/>
              </a:rPr>
              <a:t>Figure 12.1 </a:t>
            </a:r>
            <a:r>
              <a:rPr lang="en-US" dirty="0">
                <a:solidFill>
                  <a:srgbClr val="404000"/>
                </a:solidFill>
                <a:cs typeface="Arial"/>
              </a:rPr>
              <a:t>Both OTC and prescription drugs require drug facts labels.</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286316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rudchenko</a:t>
            </a:r>
            <a:r>
              <a:rPr lang="en-US" dirty="0"/>
              <a:t>/Getty Images/ iStockphoto</a:t>
            </a:r>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154554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34D6B-F809-6E02-989D-B5DC83AB4E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62658" y="587503"/>
            <a:ext cx="5002213" cy="4750656"/>
          </a:xfrm>
          <a:prstGeom prst="ellipse">
            <a:avLst/>
          </a:prstGeom>
        </p:spPr>
      </p:pic>
      <p:pic>
        <p:nvPicPr>
          <p:cNvPr id="5" name="Picture 4">
            <a:extLst>
              <a:ext uri="{FF2B5EF4-FFF2-40B4-BE49-F238E27FC236}">
                <a16:creationId xmlns:a16="http://schemas.microsoft.com/office/drawing/2014/main" id="{3A0CF5F1-883F-414C-8AB1-9149346CCE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3525466" y="3475251"/>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97708" y="319797"/>
            <a:ext cx="12389707"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D3B3B5-BFF3-D04D-98D1-FB771E2860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04327" y="1970684"/>
            <a:ext cx="2932071" cy="1940916"/>
          </a:xfrm>
          <a:prstGeom prst="rect">
            <a:avLst/>
          </a:prstGeom>
        </p:spPr>
      </p:pic>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3"/>
          <a:stretch>
            <a:fillRect/>
          </a:stretch>
        </p:blipFill>
        <p:spPr>
          <a:xfrm>
            <a:off x="-197708" y="319797"/>
            <a:ext cx="12389707"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01475923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97708" y="319797"/>
            <a:ext cx="12389707"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4" name="Picture 3" descr="A green and black rectangle&#10;&#10;Description automatically generated">
            <a:extLst>
              <a:ext uri="{FF2B5EF4-FFF2-40B4-BE49-F238E27FC236}">
                <a16:creationId xmlns:a16="http://schemas.microsoft.com/office/drawing/2014/main" id="{DA286CE5-A6FE-44A8-302E-50678EEA0CAD}"/>
              </a:ext>
            </a:extLst>
          </p:cNvPr>
          <p:cNvPicPr>
            <a:picLocks noChangeAspect="1"/>
          </p:cNvPicPr>
          <p:nvPr userDrawn="1"/>
        </p:nvPicPr>
        <p:blipFill>
          <a:blip r:embed="rId2"/>
          <a:stretch>
            <a:fillRect/>
          </a:stretch>
        </p:blipFill>
        <p:spPr>
          <a:xfrm>
            <a:off x="1512570" y="803667"/>
            <a:ext cx="9166860" cy="1144800"/>
          </a:xfrm>
          <a:prstGeom prst="rect">
            <a:avLst/>
          </a:prstGeom>
        </p:spPr>
      </p:pic>
    </p:spTree>
    <p:extLst>
      <p:ext uri="{BB962C8B-B14F-4D97-AF65-F5344CB8AC3E}">
        <p14:creationId xmlns:p14="http://schemas.microsoft.com/office/powerpoint/2010/main" val="19986380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97708" y="319797"/>
            <a:ext cx="12389707" cy="1144800"/>
          </a:xfrm>
          <a:prstGeom prst="rect">
            <a:avLst/>
          </a:prstGeom>
        </p:spPr>
      </p:pic>
      <p:pic>
        <p:nvPicPr>
          <p:cNvPr id="4" name="Picture 3" descr="A green and black rectangle&#10;&#10;Description automatically generated">
            <a:extLst>
              <a:ext uri="{FF2B5EF4-FFF2-40B4-BE49-F238E27FC236}">
                <a16:creationId xmlns:a16="http://schemas.microsoft.com/office/drawing/2014/main" id="{DA286CE5-A6FE-44A8-302E-50678EEA0CAD}"/>
              </a:ext>
            </a:extLst>
          </p:cNvPr>
          <p:cNvPicPr>
            <a:picLocks noChangeAspect="1"/>
          </p:cNvPicPr>
          <p:nvPr userDrawn="1"/>
        </p:nvPicPr>
        <p:blipFill>
          <a:blip r:embed="rId2"/>
          <a:stretch>
            <a:fillRect/>
          </a:stretch>
        </p:blipFill>
        <p:spPr>
          <a:xfrm>
            <a:off x="1512570" y="803667"/>
            <a:ext cx="9166860" cy="1144800"/>
          </a:xfrm>
          <a:prstGeom prst="rect">
            <a:avLst/>
          </a:prstGeom>
        </p:spPr>
      </p:pic>
      <p:pic>
        <p:nvPicPr>
          <p:cNvPr id="8" name="Picture 7">
            <a:extLst>
              <a:ext uri="{FF2B5EF4-FFF2-40B4-BE49-F238E27FC236}">
                <a16:creationId xmlns:a16="http://schemas.microsoft.com/office/drawing/2014/main" id="{37ED1794-BA69-174D-846C-1D9DB7C7C9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41772" y="2514810"/>
            <a:ext cx="4294627" cy="2706547"/>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7" name="Content Placeholder 6"/>
          <p:cNvSpPr>
            <a:spLocks noGrp="1"/>
          </p:cNvSpPr>
          <p:nvPr>
            <p:ph sz="quarter" idx="11"/>
          </p:nvPr>
        </p:nvSpPr>
        <p:spPr>
          <a:xfrm>
            <a:off x="8948738" y="5635625"/>
            <a:ext cx="2405062" cy="465138"/>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143546474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D1D7C4-345B-794F-B0B3-510CC10F52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42730" y="2047659"/>
            <a:ext cx="3851729" cy="2762681"/>
          </a:xfrm>
          <a:prstGeom prst="rect">
            <a:avLst/>
          </a:prstGeom>
        </p:spPr>
      </p:pic>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3"/>
          <a:stretch>
            <a:fillRect/>
          </a:stretch>
        </p:blipFill>
        <p:spPr>
          <a:xfrm>
            <a:off x="-197708" y="319797"/>
            <a:ext cx="12389707"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8470114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5" r:id="rId3"/>
    <p:sldLayoutId id="2147483722" r:id="rId4"/>
    <p:sldLayoutId id="2147483723" r:id="rId5"/>
    <p:sldLayoutId id="2147483724"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2</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2</a:t>
            </a:r>
            <a:r>
              <a:rPr lang="en-US" sz="4000" b="0" dirty="0">
                <a:solidFill>
                  <a:schemeClr val="tx1"/>
                </a:solidFill>
                <a:latin typeface="Rockwell" panose="02060603020205020403" pitchFamily="18" charset="77"/>
              </a:rPr>
              <a:t>.1</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5400" b="1" dirty="0">
                <a:solidFill>
                  <a:srgbClr val="C52039"/>
                </a:solidFill>
                <a:latin typeface="Century Gothic" panose="020B0502020202020204" pitchFamily="34" charset="0"/>
                <a:ea typeface="+mn-ea"/>
                <a:cs typeface="+mn-cs"/>
              </a:rPr>
              <a:t>Over-the-Counter and Prescription Drugs</a:t>
            </a:r>
            <a:endParaRPr lang="en-US" sz="54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98160" y="514800"/>
            <a:ext cx="10515600" cy="818699"/>
          </a:xfrm>
        </p:spPr>
        <p:txBody>
          <a:bodyPr/>
          <a:lstStyle/>
          <a:p>
            <a:pPr algn="ctr"/>
            <a:r>
              <a:rPr lang="en-US" sz="5000" dirty="0"/>
              <a:t>Performance-Enhancing Drugs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3190" y="1975579"/>
            <a:ext cx="7104530" cy="4305299"/>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Performance-enhancing drugs are substances used to improve athletic performance.</a:t>
            </a:r>
          </a:p>
          <a:p>
            <a:pPr>
              <a:lnSpc>
                <a:spcPct val="114000"/>
              </a:lnSpc>
              <a:spcBef>
                <a:spcPts val="1200"/>
              </a:spcBef>
            </a:pPr>
            <a:r>
              <a:rPr lang="en-US" sz="2400" dirty="0">
                <a:latin typeface="Century Gothic" panose="020B0502020202020204" pitchFamily="34" charset="0"/>
                <a:cs typeface="Aptos Light" panose="020F0302020204030204" pitchFamily="34" charset="0"/>
              </a:rPr>
              <a:t>Caffeine is a stimulant most often found in coffee and energy drinks.</a:t>
            </a:r>
            <a:r>
              <a:rPr lang="en-US" sz="2000" dirty="0"/>
              <a:t> </a:t>
            </a:r>
          </a:p>
          <a:p>
            <a:pPr>
              <a:lnSpc>
                <a:spcPct val="114000"/>
              </a:lnSpc>
              <a:spcBef>
                <a:spcPts val="1200"/>
              </a:spcBef>
            </a:pPr>
            <a:r>
              <a:rPr lang="en-US" sz="2400" dirty="0">
                <a:latin typeface="Century Gothic" panose="020B0502020202020204" pitchFamily="34" charset="0"/>
                <a:cs typeface="Aptos Light" panose="020F0302020204030204" pitchFamily="34" charset="0"/>
              </a:rPr>
              <a:t>It may be used by athletes to speed up the central nervous system and increase heart rate and blood pressure.</a:t>
            </a:r>
          </a:p>
          <a:p>
            <a:pPr>
              <a:lnSpc>
                <a:spcPct val="114000"/>
              </a:lnSpc>
              <a:spcBef>
                <a:spcPts val="1200"/>
              </a:spcBef>
            </a:pPr>
            <a:r>
              <a:rPr lang="en-US" sz="2400" dirty="0">
                <a:latin typeface="Century Gothic" panose="020B0502020202020204" pitchFamily="34" charset="0"/>
                <a:cs typeface="Aptos Light" panose="020F0302020204030204" pitchFamily="34" charset="0"/>
              </a:rPr>
              <a:t>Your body produces creatine, which helps muscles release energy.</a:t>
            </a:r>
          </a:p>
        </p:txBody>
      </p:sp>
    </p:spTree>
    <p:extLst>
      <p:ext uri="{BB962C8B-B14F-4D97-AF65-F5344CB8AC3E}">
        <p14:creationId xmlns:p14="http://schemas.microsoft.com/office/powerpoint/2010/main" val="2535433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Diet Pills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4"/>
            <a:ext cx="7371989" cy="4400136"/>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Diet pills often come with a large promise of significant weight loss.</a:t>
            </a:r>
          </a:p>
          <a:p>
            <a:pPr>
              <a:lnSpc>
                <a:spcPct val="114000"/>
              </a:lnSpc>
              <a:spcBef>
                <a:spcPts val="1200"/>
              </a:spcBef>
            </a:pPr>
            <a:r>
              <a:rPr lang="en-US" sz="2400" dirty="0">
                <a:latin typeface="Century Gothic" panose="020B0502020202020204" pitchFamily="34" charset="0"/>
                <a:cs typeface="Aptos Light" panose="020F0302020204030204" pitchFamily="34" charset="0"/>
              </a:rPr>
              <a:t>Diet pills may help with weight loss, but they can also have health risks.</a:t>
            </a:r>
          </a:p>
          <a:p>
            <a:pPr>
              <a:lnSpc>
                <a:spcPct val="114000"/>
              </a:lnSpc>
              <a:spcBef>
                <a:spcPts val="1200"/>
              </a:spcBef>
            </a:pPr>
            <a:r>
              <a:rPr lang="en-US" sz="2400" dirty="0">
                <a:latin typeface="Century Gothic" panose="020B0502020202020204" pitchFamily="34" charset="0"/>
                <a:cs typeface="Aptos Light" panose="020F0302020204030204" pitchFamily="34" charset="0"/>
              </a:rPr>
              <a:t>OTC diet pills are marketed to help you lose weight by increasing your metabolism. </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 primary ingredient of most diet pills is caffeine, but they may have other ingredients that may or may not be safe.</a:t>
            </a:r>
          </a:p>
        </p:txBody>
      </p:sp>
      <p:pic>
        <p:nvPicPr>
          <p:cNvPr id="4" name="Picture 3" descr="Pills of different shapes, colors, and sizes.">
            <a:extLst>
              <a:ext uri="{FF2B5EF4-FFF2-40B4-BE49-F238E27FC236}">
                <a16:creationId xmlns:a16="http://schemas.microsoft.com/office/drawing/2014/main" id="{E8226FF2-DD48-6E4F-988F-E6F521ABB6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247" y="4536715"/>
            <a:ext cx="3844152" cy="1614544"/>
          </a:xfrm>
          <a:prstGeom prst="rect">
            <a:avLst/>
          </a:prstGeom>
        </p:spPr>
      </p:pic>
    </p:spTree>
    <p:extLst>
      <p:ext uri="{BB962C8B-B14F-4D97-AF65-F5344CB8AC3E}">
        <p14:creationId xmlns:p14="http://schemas.microsoft.com/office/powerpoint/2010/main" val="346045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List three ways you think over-the-counter (OTC) medications are different from prescription medications.</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658319" y="514800"/>
            <a:ext cx="10998199" cy="818701"/>
          </a:xfrm>
        </p:spPr>
        <p:txBody>
          <a:bodyPr/>
          <a:lstStyle/>
          <a:p>
            <a:pPr algn="ctr"/>
            <a:r>
              <a:rPr lang="en-US" sz="4400" dirty="0"/>
              <a:t>Over-the-Counter and Prescription</a:t>
            </a:r>
            <a:r>
              <a:rPr lang="en-IN" sz="4400" dirty="0"/>
              <a:t> </a:t>
            </a:r>
            <a:r>
              <a:rPr lang="en-US" sz="4400" dirty="0"/>
              <a:t>Drugs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3190" y="1975580"/>
            <a:ext cx="7906497" cy="4365258"/>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Medicine is the science of diagnosing and preventing disease and maintaining health.</a:t>
            </a:r>
          </a:p>
          <a:p>
            <a:pPr marL="1028700" lvl="1" indent="-342900">
              <a:lnSpc>
                <a:spcPct val="114000"/>
              </a:lnSpc>
              <a:spcBef>
                <a:spcPts val="1200"/>
              </a:spcBef>
            </a:pPr>
            <a:r>
              <a:rPr lang="en-US" sz="2000" spc="-10000" dirty="0">
                <a:latin typeface="Century Gothic" panose="020B0502020202020204" pitchFamily="34" charset="0"/>
              </a:rPr>
              <a:t> </a:t>
            </a:r>
            <a:r>
              <a:rPr lang="en-US" sz="2000" b="1" dirty="0">
                <a:solidFill>
                  <a:srgbClr val="BF0071"/>
                </a:solidFill>
                <a:latin typeface="Century Gothic" panose="020B0502020202020204" pitchFamily="34" charset="0"/>
              </a:rPr>
              <a:t>Medicine</a:t>
            </a:r>
            <a:r>
              <a:rPr lang="en-US" sz="2000" dirty="0">
                <a:latin typeface="Century Gothic" panose="020B0502020202020204" pitchFamily="34" charset="0"/>
              </a:rPr>
              <a:t> can also be defined as a drug used to maintain health or treat a health issue</a:t>
            </a:r>
            <a:r>
              <a:rPr lang="en-IN" sz="2000" dirty="0">
                <a:latin typeface="Century Gothic" panose="020B0502020202020204" pitchFamily="34" charset="0"/>
              </a:rPr>
              <a:t>.</a:t>
            </a:r>
            <a:endParaRPr lang="en-US" sz="2000" dirty="0">
              <a:latin typeface="Century Gothic" panose="020B0502020202020204" pitchFamily="34" charset="0"/>
            </a:endParaRPr>
          </a:p>
          <a:p>
            <a:pPr>
              <a:lnSpc>
                <a:spcPct val="114000"/>
              </a:lnSpc>
              <a:spcBef>
                <a:spcPts val="1200"/>
              </a:spcBef>
            </a:pPr>
            <a:r>
              <a:rPr lang="en-US" sz="2400" dirty="0">
                <a:latin typeface="Century Gothic" panose="020B0502020202020204" pitchFamily="34" charset="0"/>
                <a:cs typeface="Aptos Light" panose="020F0302020204030204" pitchFamily="34" charset="0"/>
              </a:rPr>
              <a:t>Drugs can ease symptoms, help prevent or manage diseases, relieve pain, and treat multiple conditions.</a:t>
            </a:r>
            <a:endParaRPr lang="en-US" dirty="0"/>
          </a:p>
          <a:p>
            <a:pPr>
              <a:lnSpc>
                <a:spcPct val="114000"/>
              </a:lnSpc>
              <a:spcBef>
                <a:spcPts val="1200"/>
              </a:spcBef>
            </a:pPr>
            <a:r>
              <a:rPr lang="en-US" sz="2400" dirty="0">
                <a:latin typeface="Century Gothic" panose="020B0502020202020204" pitchFamily="34" charset="0"/>
                <a:cs typeface="Aptos Light" panose="020F0302020204030204" pitchFamily="34" charset="0"/>
              </a:rPr>
              <a:t>Drugs are divided into two categories:</a:t>
            </a:r>
          </a:p>
          <a:p>
            <a:pPr marL="1028700" lvl="1" indent="-342900">
              <a:lnSpc>
                <a:spcPct val="100000"/>
              </a:lnSpc>
              <a:spcBef>
                <a:spcPts val="1200"/>
              </a:spcBef>
            </a:pPr>
            <a:r>
              <a:rPr lang="en-US" sz="2000" spc="-10000" dirty="0">
                <a:latin typeface="Century Gothic" panose="020B0502020202020204" pitchFamily="34" charset="0"/>
              </a:rPr>
              <a:t> </a:t>
            </a:r>
            <a:r>
              <a:rPr lang="en-US" sz="2000" b="1" dirty="0">
                <a:solidFill>
                  <a:srgbClr val="BF0071"/>
                </a:solidFill>
                <a:latin typeface="Century Gothic" panose="020B0502020202020204" pitchFamily="34" charset="0"/>
              </a:rPr>
              <a:t>Nonprescription</a:t>
            </a:r>
            <a:r>
              <a:rPr lang="en-US" sz="2000" dirty="0">
                <a:latin typeface="Century Gothic" panose="020B0502020202020204" pitchFamily="34" charset="0"/>
              </a:rPr>
              <a:t> or </a:t>
            </a:r>
            <a:r>
              <a:rPr lang="en-US" sz="2000" b="1" dirty="0">
                <a:solidFill>
                  <a:srgbClr val="BF0071"/>
                </a:solidFill>
                <a:latin typeface="Century Gothic" panose="020B0502020202020204" pitchFamily="34" charset="0"/>
              </a:rPr>
              <a:t>over-the-counter (OTC) drugs </a:t>
            </a:r>
            <a:endParaRPr lang="en-US" b="1" dirty="0">
              <a:solidFill>
                <a:srgbClr val="BF0071"/>
              </a:solidFill>
              <a:latin typeface="Century Gothic" panose="020B0502020202020204" pitchFamily="34" charset="0"/>
            </a:endParaRPr>
          </a:p>
          <a:p>
            <a:pPr marL="1028700" lvl="1" indent="-342900">
              <a:lnSpc>
                <a:spcPct val="100000"/>
              </a:lnSpc>
              <a:spcBef>
                <a:spcPts val="1200"/>
              </a:spcBef>
            </a:pPr>
            <a:r>
              <a:rPr lang="en-US" sz="2000" spc="-10000" dirty="0">
                <a:latin typeface="Century Gothic" panose="020B0502020202020204" pitchFamily="34" charset="0"/>
              </a:rPr>
              <a:t> </a:t>
            </a:r>
            <a:r>
              <a:rPr lang="en-US" sz="2000" b="1" dirty="0">
                <a:solidFill>
                  <a:srgbClr val="BF0071"/>
                </a:solidFill>
                <a:latin typeface="Century Gothic" panose="020B0502020202020204" pitchFamily="34" charset="0"/>
              </a:rPr>
              <a:t>Prescription drugs</a:t>
            </a:r>
          </a:p>
        </p:txBody>
      </p:sp>
    </p:spTree>
    <p:extLst>
      <p:ext uri="{BB962C8B-B14F-4D97-AF65-F5344CB8AC3E}">
        <p14:creationId xmlns:p14="http://schemas.microsoft.com/office/powerpoint/2010/main" val="2534325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1325563"/>
          </a:xfrm>
        </p:spPr>
        <p:txBody>
          <a:bodyPr/>
          <a:lstStyle/>
          <a:p>
            <a:pPr algn="ctr"/>
            <a:r>
              <a:rPr lang="en-IN" dirty="0"/>
              <a:t>Differences Between </a:t>
            </a:r>
            <a:r>
              <a:rPr lang="en-US" sz="5000" dirty="0"/>
              <a:t>OTC and Prescription Drugs</a:t>
            </a:r>
          </a:p>
        </p:txBody>
      </p:sp>
      <p:graphicFrame>
        <p:nvGraphicFramePr>
          <p:cNvPr id="7" name="Table 4" descr="Table">
            <a:extLst>
              <a:ext uri="{FF2B5EF4-FFF2-40B4-BE49-F238E27FC236}">
                <a16:creationId xmlns:a16="http://schemas.microsoft.com/office/drawing/2014/main" id="{FD78383F-3974-A64E-8700-248BD36228B3}"/>
              </a:ext>
            </a:extLst>
          </p:cNvPr>
          <p:cNvGraphicFramePr>
            <a:graphicFrameLocks/>
          </p:cNvGraphicFramePr>
          <p:nvPr>
            <p:extLst>
              <p:ext uri="{D42A27DB-BD31-4B8C-83A1-F6EECF244321}">
                <p14:modId xmlns:p14="http://schemas.microsoft.com/office/powerpoint/2010/main" val="2629839780"/>
              </p:ext>
            </p:extLst>
          </p:nvPr>
        </p:nvGraphicFramePr>
        <p:xfrm>
          <a:off x="1672673" y="2474981"/>
          <a:ext cx="8846654" cy="3263209"/>
        </p:xfrm>
        <a:graphic>
          <a:graphicData uri="http://schemas.openxmlformats.org/drawingml/2006/table">
            <a:tbl>
              <a:tblPr firstRow="1" bandRow="1">
                <a:tableStyleId>{93296810-A885-4BE3-A3E7-6D5BEEA58F35}</a:tableStyleId>
              </a:tblPr>
              <a:tblGrid>
                <a:gridCol w="4423327">
                  <a:extLst>
                    <a:ext uri="{9D8B030D-6E8A-4147-A177-3AD203B41FA5}">
                      <a16:colId xmlns:a16="http://schemas.microsoft.com/office/drawing/2014/main" val="4250671216"/>
                    </a:ext>
                  </a:extLst>
                </a:gridCol>
                <a:gridCol w="4423327">
                  <a:extLst>
                    <a:ext uri="{9D8B030D-6E8A-4147-A177-3AD203B41FA5}">
                      <a16:colId xmlns:a16="http://schemas.microsoft.com/office/drawing/2014/main" val="647509075"/>
                    </a:ext>
                  </a:extLst>
                </a:gridCol>
              </a:tblGrid>
              <a:tr h="499079">
                <a:tc>
                  <a:txBody>
                    <a:bodyPr/>
                    <a:lstStyle/>
                    <a:p>
                      <a:r>
                        <a:rPr lang="en-US" sz="2000" dirty="0"/>
                        <a:t>OTC drug</a:t>
                      </a:r>
                    </a:p>
                  </a:txBody>
                  <a:tcPr anchor="ctr"/>
                </a:tc>
                <a:tc>
                  <a:txBody>
                    <a:bodyPr/>
                    <a:lstStyle/>
                    <a:p>
                      <a:r>
                        <a:rPr lang="en-US" sz="2000" dirty="0"/>
                        <a:t>Prescription drug</a:t>
                      </a:r>
                    </a:p>
                  </a:txBody>
                  <a:tcPr anchor="ctr"/>
                </a:tc>
                <a:extLst>
                  <a:ext uri="{0D108BD9-81ED-4DB2-BD59-A6C34878D82A}">
                    <a16:rowId xmlns:a16="http://schemas.microsoft.com/office/drawing/2014/main" val="26309886"/>
                  </a:ext>
                </a:extLst>
              </a:tr>
              <a:tr h="882986">
                <a:tc>
                  <a:txBody>
                    <a:bodyPr/>
                    <a:lstStyle/>
                    <a:p>
                      <a:r>
                        <a:rPr lang="en-US" sz="2000" dirty="0"/>
                        <a:t>Does </a:t>
                      </a:r>
                      <a:r>
                        <a:rPr lang="en-US" sz="2000" i="1" dirty="0"/>
                        <a:t>not</a:t>
                      </a:r>
                      <a:r>
                        <a:rPr lang="en-US" sz="2000" dirty="0"/>
                        <a:t> require a doctor’s prescription</a:t>
                      </a:r>
                      <a:endParaRPr lang="en-US" sz="2000" i="0" dirty="0"/>
                    </a:p>
                  </a:txBody>
                  <a:tcPr/>
                </a:tc>
                <a:tc>
                  <a:txBody>
                    <a:bodyPr/>
                    <a:lstStyle/>
                    <a:p>
                      <a:r>
                        <a:rPr lang="en-US" sz="2000" dirty="0"/>
                        <a:t>Prescribed by a doctor</a:t>
                      </a:r>
                    </a:p>
                  </a:txBody>
                  <a:tcPr/>
                </a:tc>
                <a:extLst>
                  <a:ext uri="{0D108BD9-81ED-4DB2-BD59-A6C34878D82A}">
                    <a16:rowId xmlns:a16="http://schemas.microsoft.com/office/drawing/2014/main" val="353035317"/>
                  </a:ext>
                </a:extLst>
              </a:tr>
              <a:tr h="499079">
                <a:tc>
                  <a:txBody>
                    <a:bodyPr/>
                    <a:lstStyle/>
                    <a:p>
                      <a:r>
                        <a:rPr lang="en-US" sz="2000" dirty="0"/>
                        <a:t>Bought off the shelf in stores</a:t>
                      </a:r>
                    </a:p>
                  </a:txBody>
                  <a:tcPr/>
                </a:tc>
                <a:tc>
                  <a:txBody>
                    <a:bodyPr/>
                    <a:lstStyle/>
                    <a:p>
                      <a:r>
                        <a:rPr lang="en-US" sz="2000" dirty="0"/>
                        <a:t>Bought at a pharmacy</a:t>
                      </a:r>
                    </a:p>
                  </a:txBody>
                  <a:tcPr/>
                </a:tc>
                <a:extLst>
                  <a:ext uri="{0D108BD9-81ED-4DB2-BD59-A6C34878D82A}">
                    <a16:rowId xmlns:a16="http://schemas.microsoft.com/office/drawing/2014/main" val="2602040183"/>
                  </a:ext>
                </a:extLst>
              </a:tr>
              <a:tr h="882986">
                <a:tc>
                  <a:txBody>
                    <a:bodyPr/>
                    <a:lstStyle/>
                    <a:p>
                      <a:r>
                        <a:rPr lang="en-US" sz="2000" dirty="0"/>
                        <a:t>Can be used by more than one person</a:t>
                      </a:r>
                    </a:p>
                  </a:txBody>
                  <a:tcPr/>
                </a:tc>
                <a:tc>
                  <a:txBody>
                    <a:bodyPr/>
                    <a:lstStyle/>
                    <a:p>
                      <a:r>
                        <a:rPr lang="en-US" sz="2000" dirty="0"/>
                        <a:t>Prescribed for and to be used by only one person</a:t>
                      </a:r>
                    </a:p>
                  </a:txBody>
                  <a:tcPr/>
                </a:tc>
                <a:extLst>
                  <a:ext uri="{0D108BD9-81ED-4DB2-BD59-A6C34878D82A}">
                    <a16:rowId xmlns:a16="http://schemas.microsoft.com/office/drawing/2014/main" val="183228643"/>
                  </a:ext>
                </a:extLst>
              </a:tr>
              <a:tr h="499079">
                <a:tc>
                  <a:txBody>
                    <a:bodyPr/>
                    <a:lstStyle/>
                    <a:p>
                      <a:r>
                        <a:rPr lang="en-US" sz="2000" dirty="0"/>
                        <a:t>Regulated by the FDA</a:t>
                      </a:r>
                    </a:p>
                  </a:txBody>
                  <a:tcPr/>
                </a:tc>
                <a:tc>
                  <a:txBody>
                    <a:bodyPr/>
                    <a:lstStyle/>
                    <a:p>
                      <a:r>
                        <a:rPr lang="en-US" sz="2000" dirty="0"/>
                        <a:t>Regulated by the FDA</a:t>
                      </a:r>
                    </a:p>
                  </a:txBody>
                  <a:tcPr/>
                </a:tc>
                <a:extLst>
                  <a:ext uri="{0D108BD9-81ED-4DB2-BD59-A6C34878D82A}">
                    <a16:rowId xmlns:a16="http://schemas.microsoft.com/office/drawing/2014/main" val="1335979971"/>
                  </a:ext>
                </a:extLst>
              </a:tr>
            </a:tbl>
          </a:graphicData>
        </a:graphic>
      </p:graphicFrame>
    </p:spTree>
    <p:extLst>
      <p:ext uri="{BB962C8B-B14F-4D97-AF65-F5344CB8AC3E}">
        <p14:creationId xmlns:p14="http://schemas.microsoft.com/office/powerpoint/2010/main" val="421177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1553843"/>
          </a:xfrm>
        </p:spPr>
        <p:txBody>
          <a:bodyPr/>
          <a:lstStyle/>
          <a:p>
            <a:pPr algn="ctr"/>
            <a:r>
              <a:rPr lang="en-US" sz="5000" dirty="0"/>
              <a:t>Using OTC and Prescription</a:t>
            </a:r>
            <a:br>
              <a:rPr lang="en-US" sz="5000" dirty="0"/>
            </a:br>
            <a:r>
              <a:rPr lang="en-US" sz="5000" dirty="0"/>
              <a:t>Drugs Safely</a:t>
            </a:r>
            <a:r>
              <a:rPr lang="en-IN" sz="5000" dirty="0"/>
              <a:t> </a:t>
            </a:r>
            <a:r>
              <a:rPr lang="en-IN" sz="3000" dirty="0"/>
              <a:t>(1 of 2)</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380310"/>
            <a:ext cx="6703572" cy="4268414"/>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The U.S. Food and Drug Administration (FDA) is the government agency that decides which drugs require a prescription and which may be sold over the counter.</a:t>
            </a:r>
          </a:p>
          <a:p>
            <a:pPr>
              <a:lnSpc>
                <a:spcPct val="114000"/>
              </a:lnSpc>
              <a:spcBef>
                <a:spcPts val="1200"/>
              </a:spcBef>
            </a:pPr>
            <a:r>
              <a:rPr lang="en-US" sz="2400" dirty="0">
                <a:latin typeface="Century Gothic" panose="020B0502020202020204" pitchFamily="34" charset="0"/>
                <a:cs typeface="Aptos Light" panose="020F0302020204030204" pitchFamily="34" charset="0"/>
              </a:rPr>
              <a:t>To use an OTC drug safely means using the drug properly.</a:t>
            </a:r>
          </a:p>
          <a:p>
            <a:pPr>
              <a:lnSpc>
                <a:spcPct val="114000"/>
              </a:lnSpc>
              <a:spcBef>
                <a:spcPts val="1200"/>
              </a:spcBef>
            </a:pPr>
            <a:r>
              <a:rPr lang="en-US" sz="2400" dirty="0">
                <a:latin typeface="Century Gothic" panose="020B0502020202020204" pitchFamily="34" charset="0"/>
                <a:cs typeface="Aptos Light" panose="020F0302020204030204" pitchFamily="34" charset="0"/>
              </a:rPr>
              <a:t>To use prescription drugs safely, it is important to use them as they are prescribed by your doctor.</a:t>
            </a:r>
            <a:endParaRPr lang="en-US" sz="2000" dirty="0">
              <a:latin typeface="Century Gothic" panose="020B0502020202020204" pitchFamily="34" charset="0"/>
              <a:cs typeface="Aptos Light" panose="020F0302020204030204" pitchFamily="34" charset="0"/>
            </a:endParaRPr>
          </a:p>
        </p:txBody>
      </p:sp>
      <p:sp>
        <p:nvSpPr>
          <p:cNvPr id="4" name="Content Placeholder 3"/>
          <p:cNvSpPr>
            <a:spLocks noGrp="1"/>
          </p:cNvSpPr>
          <p:nvPr>
            <p:ph sz="quarter" idx="11"/>
          </p:nvPr>
        </p:nvSpPr>
        <p:spPr>
          <a:xfrm>
            <a:off x="10226206" y="6322481"/>
            <a:ext cx="1610193" cy="313932"/>
          </a:xfrm>
          <a:noFill/>
        </p:spPr>
        <p:txBody>
          <a:bodyPr wrap="square">
            <a:spAutoFit/>
          </a:bodyPr>
          <a:lstStyle/>
          <a:p>
            <a:pPr algn="r"/>
            <a:r>
              <a:rPr lang="en-US" sz="1600" i="1" dirty="0">
                <a:solidFill>
                  <a:prstClr val="black"/>
                </a:solidFill>
                <a:latin typeface="Century Gothic" panose="020B0502020202020204" pitchFamily="34" charset="0"/>
                <a:cs typeface="Aptos Light" panose="020F0302020204030204" pitchFamily="34" charset="0"/>
              </a:rPr>
              <a:t>(Continued)</a:t>
            </a:r>
            <a:endParaRPr lang="en-US" sz="1600" i="1" dirty="0"/>
          </a:p>
        </p:txBody>
      </p:sp>
    </p:spTree>
    <p:extLst>
      <p:ext uri="{BB962C8B-B14F-4D97-AF65-F5344CB8AC3E}">
        <p14:creationId xmlns:p14="http://schemas.microsoft.com/office/powerpoint/2010/main" val="912405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19E924-5DF5-5B45-C5B6-B3EF7738D3EB}"/>
              </a:ext>
            </a:extLst>
          </p:cNvPr>
          <p:cNvSpPr txBox="1">
            <a:spLocks noGrp="1"/>
          </p:cNvSpPr>
          <p:nvPr>
            <p:ph type="title"/>
          </p:nvPr>
        </p:nvSpPr>
        <p:spPr>
          <a:prstGeom prst="rect">
            <a:avLst/>
          </a:prstGeom>
        </p:spPr>
        <p:txBody>
          <a:bodyPr/>
          <a:lstStyle>
            <a:lvl1pPr algn="l" defTabSz="914400" rtl="0" eaLnBrk="1" latinLnBrk="0" hangingPunct="1">
              <a:lnSpc>
                <a:spcPct val="90000"/>
              </a:lnSpc>
              <a:spcBef>
                <a:spcPct val="0"/>
              </a:spcBef>
              <a:buNone/>
              <a:defRPr lang="en-GB" sz="5000" kern="1200" smtClean="0">
                <a:solidFill>
                  <a:schemeClr val="tx1"/>
                </a:solidFill>
                <a:latin typeface="American Typewriter" panose="02090604020004020304" pitchFamily="18" charset="77"/>
                <a:ea typeface="+mn-ea"/>
                <a:cs typeface="+mn-cs"/>
              </a:defRPr>
            </a:lvl1pPr>
          </a:lstStyle>
          <a:p>
            <a:pPr algn="ctr"/>
            <a:r>
              <a:rPr lang="en-US" dirty="0">
                <a:latin typeface="Rockwell" panose="02060603020205020403" pitchFamily="18" charset="77"/>
              </a:rPr>
              <a:t>Using OTC and Prescription</a:t>
            </a:r>
            <a:br>
              <a:rPr lang="en-US" dirty="0">
                <a:latin typeface="Rockwell" panose="02060603020205020403" pitchFamily="18" charset="77"/>
              </a:rPr>
            </a:br>
            <a:r>
              <a:rPr lang="en-US" dirty="0">
                <a:latin typeface="Rockwell" panose="02060603020205020403" pitchFamily="18" charset="77"/>
              </a:rPr>
              <a:t>Drugs Safely</a:t>
            </a:r>
            <a:r>
              <a:rPr lang="en-IN" dirty="0">
                <a:latin typeface="Rockwell" panose="02060603020205020403" pitchFamily="18" charset="77"/>
              </a:rPr>
              <a:t> </a:t>
            </a:r>
            <a:r>
              <a:rPr lang="en-IN" sz="3000" dirty="0">
                <a:latin typeface="Rockwell" panose="02060603020205020403" pitchFamily="18" charset="77"/>
              </a:rPr>
              <a:t>(2 of 2)</a:t>
            </a:r>
            <a:endParaRPr lang="en-US" sz="3000" dirty="0">
              <a:latin typeface="Rockwell" panose="02060603020205020403" pitchFamily="18" charset="77"/>
            </a:endParaRPr>
          </a:p>
        </p:txBody>
      </p:sp>
      <p:pic>
        <p:nvPicPr>
          <p:cNvPr id="3" name="Picture 2" descr="O T C label shows active and inactive ingredients, uses, warnings, and directions. Some of the information on the prescription label includes pharmacy name and phone number, drug name, instructions for how to take the drug, and expiration date.">
            <a:extLst>
              <a:ext uri="{FF2B5EF4-FFF2-40B4-BE49-F238E27FC236}">
                <a16:creationId xmlns:a16="http://schemas.microsoft.com/office/drawing/2014/main" id="{3755C7EF-A730-5D46-8A1F-A95B8787CF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6650" y="2061259"/>
            <a:ext cx="4838700" cy="4535971"/>
          </a:xfrm>
          <a:prstGeom prst="rect">
            <a:avLst/>
          </a:prstGeom>
        </p:spPr>
      </p:pic>
    </p:spTree>
    <p:extLst>
      <p:ext uri="{BB962C8B-B14F-4D97-AF65-F5344CB8AC3E}">
        <p14:creationId xmlns:p14="http://schemas.microsoft.com/office/powerpoint/2010/main" val="2861949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800"/>
            <a:ext cx="12192000" cy="1325563"/>
          </a:xfrm>
        </p:spPr>
        <p:txBody>
          <a:bodyPr/>
          <a:lstStyle/>
          <a:p>
            <a:pPr algn="ctr"/>
            <a:r>
              <a:rPr lang="en-US" sz="5000" spc="-150" dirty="0"/>
              <a:t>Potential Risks of Taking OTC and Prescription Drugs</a:t>
            </a:r>
          </a:p>
        </p:txBody>
      </p:sp>
      <p:sp>
        <p:nvSpPr>
          <p:cNvPr id="6" name="Content Placeholder 2">
            <a:extLst>
              <a:ext uri="{FF2B5EF4-FFF2-40B4-BE49-F238E27FC236}">
                <a16:creationId xmlns:a16="http://schemas.microsoft.com/office/drawing/2014/main" id="{122574C9-4D4B-4543-A7D8-396C53DCB948}"/>
              </a:ext>
            </a:extLst>
          </p:cNvPr>
          <p:cNvSpPr>
            <a:spLocks noGrp="1"/>
          </p:cNvSpPr>
          <p:nvPr>
            <p:ph sz="quarter" idx="10"/>
          </p:nvPr>
        </p:nvSpPr>
        <p:spPr>
          <a:xfrm>
            <a:off x="838200" y="2376000"/>
            <a:ext cx="10515600" cy="3429000"/>
          </a:xfrm>
        </p:spPr>
        <p:txBody>
          <a:bodyPr lIns="91440" tIns="45720" rIns="91440" bIns="45720" anchor="t"/>
          <a:lstStyle/>
          <a:p>
            <a:pPr>
              <a:lnSpc>
                <a:spcPct val="114000"/>
              </a:lnSpc>
              <a:spcBef>
                <a:spcPts val="1200"/>
              </a:spcBef>
            </a:pPr>
            <a:r>
              <a:rPr lang="en-US" b="1" dirty="0">
                <a:solidFill>
                  <a:srgbClr val="BF0071"/>
                </a:solidFill>
                <a:latin typeface="Century Gothic"/>
              </a:rPr>
              <a:t>Side effects: </a:t>
            </a:r>
            <a:r>
              <a:rPr lang="en-US" dirty="0">
                <a:latin typeface="Century Gothic"/>
              </a:rPr>
              <a:t>These may include nausea, dizziness, dry mouth, skin irritation, and drowsiness. </a:t>
            </a:r>
          </a:p>
          <a:p>
            <a:pPr>
              <a:lnSpc>
                <a:spcPct val="114000"/>
              </a:lnSpc>
              <a:spcBef>
                <a:spcPts val="1200"/>
              </a:spcBef>
            </a:pPr>
            <a:r>
              <a:rPr lang="en-US" b="1" dirty="0">
                <a:solidFill>
                  <a:srgbClr val="BF0071"/>
                </a:solidFill>
              </a:rPr>
              <a:t>Drug–drug interactions: </a:t>
            </a:r>
            <a:r>
              <a:rPr lang="en-US" dirty="0"/>
              <a:t>Using two drugs together affects how your body processes them. </a:t>
            </a:r>
          </a:p>
          <a:p>
            <a:pPr>
              <a:lnSpc>
                <a:spcPct val="114000"/>
              </a:lnSpc>
              <a:spcBef>
                <a:spcPts val="1200"/>
              </a:spcBef>
            </a:pPr>
            <a:r>
              <a:rPr lang="en-US" b="1" dirty="0">
                <a:solidFill>
                  <a:srgbClr val="BF0071"/>
                </a:solidFill>
                <a:latin typeface="Century Gothic"/>
              </a:rPr>
              <a:t>Drug–food interactions: </a:t>
            </a:r>
            <a:r>
              <a:rPr lang="en-US" dirty="0">
                <a:latin typeface="Century Gothic"/>
              </a:rPr>
              <a:t>What you eat and drink can prevent a drug from working as it should. </a:t>
            </a:r>
          </a:p>
          <a:p>
            <a:pPr>
              <a:lnSpc>
                <a:spcPct val="114000"/>
              </a:lnSpc>
              <a:spcBef>
                <a:spcPts val="1200"/>
              </a:spcBef>
            </a:pPr>
            <a:r>
              <a:rPr lang="en-US" b="1" dirty="0">
                <a:solidFill>
                  <a:srgbClr val="BF0071"/>
                </a:solidFill>
              </a:rPr>
              <a:t>Allergic reactions: </a:t>
            </a:r>
            <a:r>
              <a:rPr lang="en-US" dirty="0"/>
              <a:t>Signs may include itching, hives, and breathing problems. </a:t>
            </a:r>
          </a:p>
        </p:txBody>
      </p:sp>
    </p:spTree>
    <p:extLst>
      <p:ext uri="{BB962C8B-B14F-4D97-AF65-F5344CB8AC3E}">
        <p14:creationId xmlns:p14="http://schemas.microsoft.com/office/powerpoint/2010/main" val="2952266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spc="-150" dirty="0"/>
              <a:t>Abuse of OTC and Prescription Drugs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4"/>
            <a:ext cx="9774530"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Middle school students are more likely to abuse OTC and prescription drugs because the drugs are easy to obtain and the desire to fit in with peers is strong. </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Prescription drugs are the fourth most abused substance by teens.</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The use of prescription drugs, other than as prescribed, by teens is the fastest-growing drug problem in the United States,</a:t>
            </a:r>
            <a:r>
              <a:rPr lang="en-IN" sz="2000" dirty="0">
                <a:latin typeface="Century Gothic" panose="020B0502020202020204" pitchFamily="34" charset="0"/>
                <a:cs typeface="Aptos Light" panose="020F0302020204030204" pitchFamily="34" charset="0"/>
              </a:rPr>
              <a:t> </a:t>
            </a:r>
            <a:r>
              <a:rPr lang="en-US" sz="2000" dirty="0">
                <a:latin typeface="Century Gothic" panose="020B0502020202020204" pitchFamily="34" charset="0"/>
                <a:cs typeface="Aptos Light" panose="020F0302020204030204" pitchFamily="34" charset="0"/>
              </a:rPr>
              <a:t>affecting teens’ mental and physical health. </a:t>
            </a:r>
          </a:p>
        </p:txBody>
      </p:sp>
    </p:spTree>
    <p:extLst>
      <p:ext uri="{BB962C8B-B14F-4D97-AF65-F5344CB8AC3E}">
        <p14:creationId xmlns:p14="http://schemas.microsoft.com/office/powerpoint/2010/main" val="2272351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p:txBody>
          <a:bodyPr/>
          <a:lstStyle/>
          <a:p>
            <a:pPr algn="ctr"/>
            <a:r>
              <a:rPr lang="en-US" sz="5000" spc="-150" dirty="0"/>
              <a:t>Commonly Misused OTC and Prescription Drug</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376000"/>
            <a:ext cx="10515600"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Commonly misused OTC and prescription drugs include: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cough syrup</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cold medicine</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Adderall and Ritalin</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Vicodin and OxyContin</a:t>
            </a:r>
          </a:p>
        </p:txBody>
      </p:sp>
    </p:spTree>
    <p:extLst>
      <p:ext uri="{BB962C8B-B14F-4D97-AF65-F5344CB8AC3E}">
        <p14:creationId xmlns:p14="http://schemas.microsoft.com/office/powerpoint/2010/main" val="2347000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14936</TotalTime>
  <Words>593</Words>
  <Application>Microsoft Office PowerPoint</Application>
  <PresentationFormat>Widescreen</PresentationFormat>
  <Paragraphs>63</Paragraphs>
  <Slides>11</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Calibri</vt:lpstr>
      <vt:lpstr>Century Gothic</vt:lpstr>
      <vt:lpstr>Rockwell</vt:lpstr>
      <vt:lpstr>1_Office Theme</vt:lpstr>
      <vt:lpstr>Custom Design</vt:lpstr>
      <vt:lpstr>Over-the-Counter and Prescription Drugs</vt:lpstr>
      <vt:lpstr>Write About It</vt:lpstr>
      <vt:lpstr>Over-the-Counter and Prescription Drugs</vt:lpstr>
      <vt:lpstr>Differences Between OTC and Prescription Drugs</vt:lpstr>
      <vt:lpstr>Using OTC and Prescription Drugs Safely (1 of 2)</vt:lpstr>
      <vt:lpstr>Using OTC and Prescription Drugs Safely (2 of 2)</vt:lpstr>
      <vt:lpstr>Potential Risks of Taking OTC and Prescription Drugs</vt:lpstr>
      <vt:lpstr>Abuse of OTC and Prescription Drugs</vt:lpstr>
      <vt:lpstr>Commonly Misused OTC and Prescription Drug</vt:lpstr>
      <vt:lpstr>Performance-Enhancing Drugs</vt:lpstr>
      <vt:lpstr>Diet Pills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Lesson 12.1: Over-the-Counter and Prescription Drugs</dc:title>
  <dc:creator>Joanne Brummett</dc:creator>
  <cp:lastModifiedBy>Laura Farrell</cp:lastModifiedBy>
  <cp:revision>194</cp:revision>
  <dcterms:created xsi:type="dcterms:W3CDTF">2024-04-04T14:49:27Z</dcterms:created>
  <dcterms:modified xsi:type="dcterms:W3CDTF">2024-10-08T17:27:55Z</dcterms:modified>
</cp:coreProperties>
</file>