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1"/>
  </p:notesMasterIdLst>
  <p:handoutMasterIdLst>
    <p:handoutMasterId r:id="rId12"/>
  </p:handoutMasterIdLst>
  <p:sldIdLst>
    <p:sldId id="277" r:id="rId3"/>
    <p:sldId id="257" r:id="rId4"/>
    <p:sldId id="259" r:id="rId5"/>
    <p:sldId id="324" r:id="rId6"/>
    <p:sldId id="296" r:id="rId7"/>
    <p:sldId id="321" r:id="rId8"/>
    <p:sldId id="322" r:id="rId9"/>
    <p:sldId id="32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3"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 id="6" name="Copy Editor" initials="CE [2]" lastIdx="1" clrIdx="5">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62D00"/>
    <a:srgbClr val="9142B5"/>
    <a:srgbClr val="00A800"/>
    <a:srgbClr val="C52039"/>
    <a:srgbClr val="CD008D"/>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45" autoAdjust="0"/>
    <p:restoredTop sz="88716" autoAdjust="0"/>
  </p:normalViewPr>
  <p:slideViewPr>
    <p:cSldViewPr snapToGrid="0" snapToObjects="1">
      <p:cViewPr varScale="1">
        <p:scale>
          <a:sx n="103" d="100"/>
          <a:sy n="103" d="100"/>
        </p:scale>
        <p:origin x="114" y="318"/>
      </p:cViewPr>
      <p:guideLst/>
    </p:cSldViewPr>
  </p:slideViewPr>
  <p:outlineViewPr>
    <p:cViewPr>
      <p:scale>
        <a:sx n="33" d="100"/>
        <a:sy n="33" d="100"/>
      </p:scale>
      <p:origin x="0" y="-5208"/>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2e43a550-d27b-4754-a05c-c3cf9e976c93" providerId="ADAL" clId="{F71E155C-2AE3-4A8F-A85E-11E288357474}"/>
    <pc:docChg chg="modSld">
      <pc:chgData name="Laura Farrell" userId="2e43a550-d27b-4754-a05c-c3cf9e976c93" providerId="ADAL" clId="{F71E155C-2AE3-4A8F-A85E-11E288357474}" dt="2024-09-04T16:11:09.978" v="0"/>
      <pc:docMkLst>
        <pc:docMk/>
      </pc:docMkLst>
      <pc:sldChg chg="modNotesTx">
        <pc:chgData name="Laura Farrell" userId="2e43a550-d27b-4754-a05c-c3cf9e976c93" providerId="ADAL" clId="{F71E155C-2AE3-4A8F-A85E-11E288357474}" dt="2024-09-04T16:11:09.978" v="0"/>
        <pc:sldMkLst>
          <pc:docMk/>
          <pc:sldMk cId="1460147337" sldId="277"/>
        </pc:sldMk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an Fricker" userId="5139194f-ddb1-4217-97d0-a5a6d0e1af53" providerId="ADAL" clId="{2E1E7FEE-D666-4163-B8C4-7D2C87662AA4}"/>
    <pc:docChg chg="modSld">
      <pc:chgData name="Ian Fricker" userId="5139194f-ddb1-4217-97d0-a5a6d0e1af53" providerId="ADAL" clId="{2E1E7FEE-D666-4163-B8C4-7D2C87662AA4}" dt="2024-08-30T16:49:23.183" v="193"/>
      <pc:docMkLst>
        <pc:docMk/>
      </pc:docMkLst>
      <pc:sldChg chg="modSp mod addCm">
        <pc:chgData name="Ian Fricker" userId="5139194f-ddb1-4217-97d0-a5a6d0e1af53" providerId="ADAL" clId="{2E1E7FEE-D666-4163-B8C4-7D2C87662AA4}" dt="2024-08-29T17:23:28.743" v="186"/>
        <pc:sldMkLst>
          <pc:docMk/>
          <pc:sldMk cId="2513209944" sldId="259"/>
        </pc:sldMkLst>
        <pc:spChg chg="mod">
          <ac:chgData name="Ian Fricker" userId="5139194f-ddb1-4217-97d0-a5a6d0e1af53" providerId="ADAL" clId="{2E1E7FEE-D666-4163-B8C4-7D2C87662AA4}" dt="2024-08-29T17:22:40.761" v="185"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2E1E7FEE-D666-4163-B8C4-7D2C87662AA4}" dt="2024-08-29T17:23:28.743" v="186"/>
              <pc2:cmMkLst xmlns:pc2="http://schemas.microsoft.com/office/powerpoint/2019/9/main/command">
                <pc:docMk/>
                <pc:sldMk cId="2513209944" sldId="259"/>
                <pc2:cmMk id="{8877E511-20B6-4A0F-9CA1-16E60A230D45}"/>
              </pc2:cmMkLst>
            </pc226:cmChg>
          </p:ext>
        </pc:extLst>
      </pc:sldChg>
      <pc:sldChg chg="modSp mod addCm delCm">
        <pc:chgData name="Ian Fricker" userId="5139194f-ddb1-4217-97d0-a5a6d0e1af53" providerId="ADAL" clId="{2E1E7FEE-D666-4163-B8C4-7D2C87662AA4}" dt="2024-08-30T16:49:23.183" v="193"/>
        <pc:sldMkLst>
          <pc:docMk/>
          <pc:sldMk cId="1460147337" sldId="277"/>
        </pc:sldMkLst>
        <pc:spChg chg="mod">
          <ac:chgData name="Ian Fricker" userId="5139194f-ddb1-4217-97d0-a5a6d0e1af53" providerId="ADAL" clId="{2E1E7FEE-D666-4163-B8C4-7D2C87662AA4}" dt="2024-08-29T17:03:50.688" v="164" actId="255"/>
          <ac:spMkLst>
            <pc:docMk/>
            <pc:sldMk cId="1460147337" sldId="277"/>
            <ac:spMk id="3" creationId="{87012567-5EF1-F630-AB2D-B77047AD3D0C}"/>
          </ac:spMkLst>
        </pc:spChg>
        <pc:spChg chg="mod">
          <ac:chgData name="Ian Fricker" userId="5139194f-ddb1-4217-97d0-a5a6d0e1af53" providerId="ADAL" clId="{2E1E7FEE-D666-4163-B8C4-7D2C87662AA4}" dt="2024-08-29T16:57:44.865"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2E1E7FEE-D666-4163-B8C4-7D2C87662AA4}" dt="2024-08-30T16:49:23.183" v="193"/>
              <pc2:cmMkLst xmlns:pc2="http://schemas.microsoft.com/office/powerpoint/2019/9/main/command">
                <pc:docMk/>
                <pc:sldMk cId="1460147337" sldId="277"/>
                <pc2:cmMk id="{8ED304AD-7696-49E6-8050-C0BD5DA9FC1D}"/>
              </pc2:cmMkLst>
            </pc226:cmChg>
            <pc226:cmChg xmlns:pc226="http://schemas.microsoft.com/office/powerpoint/2022/06/main/command" chg="add">
              <pc226:chgData name="Ian Fricker" userId="5139194f-ddb1-4217-97d0-a5a6d0e1af53" providerId="ADAL" clId="{2E1E7FEE-D666-4163-B8C4-7D2C87662AA4}" dt="2024-08-29T17:04:37.606" v="165"/>
              <pc2:cmMkLst xmlns:pc2="http://schemas.microsoft.com/office/powerpoint/2019/9/main/command">
                <pc:docMk/>
                <pc:sldMk cId="1460147337" sldId="277"/>
                <pc2:cmMk id="{46B850B2-21B2-425D-A774-447BAC4CE8BB}"/>
              </pc2:cmMkLst>
            </pc226:cmChg>
          </p:ext>
        </pc:extLst>
      </pc:sldChg>
      <pc:sldChg chg="modSp mod addCm modNotesTx">
        <pc:chgData name="Ian Fricker" userId="5139194f-ddb1-4217-97d0-a5a6d0e1af53" providerId="ADAL" clId="{2E1E7FEE-D666-4163-B8C4-7D2C87662AA4}" dt="2024-08-29T17:00:49.283" v="146"/>
        <pc:sldMkLst>
          <pc:docMk/>
          <pc:sldMk cId="1245296578" sldId="321"/>
        </pc:sldMkLst>
        <pc:picChg chg="mod">
          <ac:chgData name="Ian Fricker" userId="5139194f-ddb1-4217-97d0-a5a6d0e1af53" providerId="ADAL" clId="{2E1E7FEE-D666-4163-B8C4-7D2C87662AA4}" dt="2024-08-29T16:59:54.417" v="139" actId="962"/>
          <ac:picMkLst>
            <pc:docMk/>
            <pc:sldMk cId="1245296578" sldId="321"/>
            <ac:picMk id="4" creationId="{2862F15C-B160-334F-A4E5-E0F5EAFB9533}"/>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2E1E7FEE-D666-4163-B8C4-7D2C87662AA4}" dt="2024-08-29T17:00:49.283" v="146"/>
              <pc2:cmMkLst xmlns:pc2="http://schemas.microsoft.com/office/powerpoint/2019/9/main/command">
                <pc:docMk/>
                <pc:sldMk cId="1245296578" sldId="321"/>
                <pc2:cmMk id="{EE866698-6CFC-41B4-92EC-48A4A15514B3}"/>
              </pc2:cmMkLst>
            </pc226:cmChg>
          </p:ext>
        </pc:extLst>
      </pc:sldChg>
      <pc:sldChg chg="modSp mod addCm">
        <pc:chgData name="Ian Fricker" userId="5139194f-ddb1-4217-97d0-a5a6d0e1af53" providerId="ADAL" clId="{2E1E7FEE-D666-4163-B8C4-7D2C87662AA4}" dt="2024-08-29T17:27:56.520" v="192"/>
        <pc:sldMkLst>
          <pc:docMk/>
          <pc:sldMk cId="4258611397" sldId="322"/>
        </pc:sldMkLst>
        <pc:spChg chg="mod">
          <ac:chgData name="Ian Fricker" userId="5139194f-ddb1-4217-97d0-a5a6d0e1af53" providerId="ADAL" clId="{2E1E7FEE-D666-4163-B8C4-7D2C87662AA4}" dt="2024-08-29T17:27:40.203" v="191" actId="20577"/>
          <ac:spMkLst>
            <pc:docMk/>
            <pc:sldMk cId="4258611397" sldId="322"/>
            <ac:spMk id="2" creationId="{F69EF73D-6899-3B7E-AE5F-D6E09AB7AED8}"/>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2E1E7FEE-D666-4163-B8C4-7D2C87662AA4}" dt="2024-08-29T17:27:56.520" v="192"/>
              <pc2:cmMkLst xmlns:pc2="http://schemas.microsoft.com/office/powerpoint/2019/9/main/command">
                <pc:docMk/>
                <pc:sldMk cId="4258611397" sldId="322"/>
                <pc2:cmMk id="{6AF23CF5-D537-4BC9-BC89-EAA34C60908D}"/>
              </pc2:cmMkLst>
            </pc226:cmChg>
          </p:ext>
        </pc:extLst>
      </pc:sldChg>
    </pc:docChg>
  </pc:docChgLst>
  <pc:docChgLst>
    <pc:chgData name="Ink Lynx" userId="43154123f283b917" providerId="LiveId" clId="{A85E92E0-FEE7-D047-810C-412C67622D68}"/>
    <pc:docChg chg="addSld delSld modSld">
      <pc:chgData name="Ink Lynx" userId="43154123f283b917" providerId="LiveId" clId="{A85E92E0-FEE7-D047-810C-412C67622D68}" dt="2024-07-25T14:17:17.121" v="55" actId="1589"/>
      <pc:docMkLst>
        <pc:docMk/>
      </pc:docMkLst>
      <pc:sldChg chg="modSp">
        <pc:chgData name="Ink Lynx" userId="43154123f283b917" providerId="LiveId" clId="{A85E92E0-FEE7-D047-810C-412C67622D68}" dt="2024-07-24T11:13:08.373" v="5" actId="20577"/>
        <pc:sldMkLst>
          <pc:docMk/>
          <pc:sldMk cId="2513209944" sldId="259"/>
        </pc:sldMkLst>
        <pc:spChg chg="mod">
          <ac:chgData name="Ink Lynx" userId="43154123f283b917" providerId="LiveId" clId="{A85E92E0-FEE7-D047-810C-412C67622D68}" dt="2024-07-24T11:13:08.373" v="5" actId="20577"/>
          <ac:spMkLst>
            <pc:docMk/>
            <pc:sldMk cId="2513209944" sldId="259"/>
            <ac:spMk id="3" creationId="{06DDC65F-FF60-9E88-9A04-DC35A647156C}"/>
          </ac:spMkLst>
        </pc:spChg>
      </pc:sldChg>
      <pc:sldChg chg="del">
        <pc:chgData name="Ink Lynx" userId="43154123f283b917" providerId="LiveId" clId="{A85E92E0-FEE7-D047-810C-412C67622D68}" dt="2024-07-24T11:12:50.034" v="0" actId="2696"/>
        <pc:sldMkLst>
          <pc:docMk/>
          <pc:sldMk cId="1110540363" sldId="269"/>
        </pc:sldMkLst>
      </pc:sldChg>
      <pc:sldChg chg="del">
        <pc:chgData name="Ink Lynx" userId="43154123f283b917" providerId="LiveId" clId="{A85E92E0-FEE7-D047-810C-412C67622D68}" dt="2024-07-24T11:14:22" v="19" actId="2696"/>
        <pc:sldMkLst>
          <pc:docMk/>
          <pc:sldMk cId="3928300210" sldId="276"/>
        </pc:sldMkLst>
      </pc:sldChg>
      <pc:sldChg chg="addCm">
        <pc:chgData name="Ink Lynx" userId="43154123f283b917" providerId="LiveId" clId="{A85E92E0-FEE7-D047-810C-412C67622D68}" dt="2024-07-25T14:17:17.121" v="55" actId="1589"/>
        <pc:sldMkLst>
          <pc:docMk/>
          <pc:sldMk cId="1460147337" sldId="277"/>
        </pc:sldMkLst>
      </pc:sldChg>
      <pc:sldChg chg="modSp">
        <pc:chgData name="Ink Lynx" userId="43154123f283b917" providerId="LiveId" clId="{A85E92E0-FEE7-D047-810C-412C67622D68}" dt="2024-07-24T11:13:23.218" v="6" actId="20577"/>
        <pc:sldMkLst>
          <pc:docMk/>
          <pc:sldMk cId="4211778279" sldId="296"/>
        </pc:sldMkLst>
        <pc:spChg chg="mod">
          <ac:chgData name="Ink Lynx" userId="43154123f283b917" providerId="LiveId" clId="{A85E92E0-FEE7-D047-810C-412C67622D68}" dt="2024-07-24T11:13:23.218" v="6" actId="20577"/>
          <ac:spMkLst>
            <pc:docMk/>
            <pc:sldMk cId="4211778279" sldId="296"/>
            <ac:spMk id="3" creationId="{06DDC65F-FF60-9E88-9A04-DC35A647156C}"/>
          </ac:spMkLst>
        </pc:spChg>
      </pc:sldChg>
      <pc:sldChg chg="modSp">
        <pc:chgData name="Ink Lynx" userId="43154123f283b917" providerId="LiveId" clId="{A85E92E0-FEE7-D047-810C-412C67622D68}" dt="2024-07-24T11:13:53.059" v="9" actId="1076"/>
        <pc:sldMkLst>
          <pc:docMk/>
          <pc:sldMk cId="1245296578" sldId="321"/>
        </pc:sldMkLst>
        <pc:spChg chg="mod">
          <ac:chgData name="Ink Lynx" userId="43154123f283b917" providerId="LiveId" clId="{A85E92E0-FEE7-D047-810C-412C67622D68}" dt="2024-07-24T11:13:53.059" v="9" actId="1076"/>
          <ac:spMkLst>
            <pc:docMk/>
            <pc:sldMk cId="1245296578" sldId="321"/>
            <ac:spMk id="3" creationId="{06DDC65F-FF60-9E88-9A04-DC35A647156C}"/>
          </ac:spMkLst>
        </pc:spChg>
      </pc:sldChg>
      <pc:sldChg chg="addSp modSp">
        <pc:chgData name="Ink Lynx" userId="43154123f283b917" providerId="LiveId" clId="{A85E92E0-FEE7-D047-810C-412C67622D68}" dt="2024-07-25T13:06:16.924" v="54" actId="732"/>
        <pc:sldMkLst>
          <pc:docMk/>
          <pc:sldMk cId="4258611397" sldId="322"/>
        </pc:sldMkLst>
        <pc:spChg chg="mod">
          <ac:chgData name="Ink Lynx" userId="43154123f283b917" providerId="LiveId" clId="{A85E92E0-FEE7-D047-810C-412C67622D68}" dt="2024-07-24T11:14:19.519" v="18" actId="20577"/>
          <ac:spMkLst>
            <pc:docMk/>
            <pc:sldMk cId="4258611397" sldId="322"/>
            <ac:spMk id="2" creationId="{F69EF73D-6899-3B7E-AE5F-D6E09AB7AED8}"/>
          </ac:spMkLst>
        </pc:spChg>
        <pc:spChg chg="mod">
          <ac:chgData name="Ink Lynx" userId="43154123f283b917" providerId="LiveId" clId="{A85E92E0-FEE7-D047-810C-412C67622D68}" dt="2024-07-25T13:06:06.929" v="49" actId="14100"/>
          <ac:spMkLst>
            <pc:docMk/>
            <pc:sldMk cId="4258611397" sldId="322"/>
            <ac:spMk id="3" creationId="{06DDC65F-FF60-9E88-9A04-DC35A647156C}"/>
          </ac:spMkLst>
        </pc:spChg>
        <pc:picChg chg="add mod modCrop">
          <ac:chgData name="Ink Lynx" userId="43154123f283b917" providerId="LiveId" clId="{A85E92E0-FEE7-D047-810C-412C67622D68}" dt="2024-07-25T13:06:16.924" v="54" actId="732"/>
          <ac:picMkLst>
            <pc:docMk/>
            <pc:sldMk cId="4258611397" sldId="322"/>
            <ac:picMk id="4" creationId="{3CCEED0C-2CDB-ACED-58C9-B54A3B2C6E02}"/>
          </ac:picMkLst>
        </pc:picChg>
      </pc:sldChg>
      <pc:sldChg chg="modSp new">
        <pc:chgData name="Ink Lynx" userId="43154123f283b917" providerId="LiveId" clId="{A85E92E0-FEE7-D047-810C-412C67622D68}" dt="2024-07-24T11:15:17.845" v="34" actId="20577"/>
        <pc:sldMkLst>
          <pc:docMk/>
          <pc:sldMk cId="2361505821" sldId="323"/>
        </pc:sldMkLst>
        <pc:spChg chg="mod">
          <ac:chgData name="Ink Lynx" userId="43154123f283b917" providerId="LiveId" clId="{A85E92E0-FEE7-D047-810C-412C67622D68}" dt="2024-07-24T11:14:45.530" v="25" actId="255"/>
          <ac:spMkLst>
            <pc:docMk/>
            <pc:sldMk cId="2361505821" sldId="323"/>
            <ac:spMk id="2" creationId="{4A03C1EF-FA50-2167-1A2A-4D0251753D5F}"/>
          </ac:spMkLst>
        </pc:spChg>
        <pc:spChg chg="mod">
          <ac:chgData name="Ink Lynx" userId="43154123f283b917" providerId="LiveId" clId="{A85E92E0-FEE7-D047-810C-412C67622D68}" dt="2024-07-24T11:15:17.845" v="34" actId="20577"/>
          <ac:spMkLst>
            <pc:docMk/>
            <pc:sldMk cId="2361505821" sldId="323"/>
            <ac:spMk id="3" creationId="{5DE9665B-00C6-5009-D0BA-FFA5AF94495C}"/>
          </ac:spMkLst>
        </pc:spChg>
      </pc:sldChg>
      <pc:sldChg chg="del">
        <pc:chgData name="Ink Lynx" userId="43154123f283b917" providerId="LiveId" clId="{A85E92E0-FEE7-D047-810C-412C67622D68}" dt="2024-07-24T11:14:09.707" v="10" actId="2696"/>
        <pc:sldMkLst>
          <pc:docMk/>
          <pc:sldMk cId="2510031835" sldId="323"/>
        </pc:sldMkLst>
      </pc:sldChg>
      <pc:sldChg chg="modSp new">
        <pc:chgData name="Ink Lynx" userId="43154123f283b917" providerId="LiveId" clId="{A85E92E0-FEE7-D047-810C-412C67622D68}" dt="2024-07-24T11:16:19.133" v="45" actId="255"/>
        <pc:sldMkLst>
          <pc:docMk/>
          <pc:sldMk cId="809471613" sldId="324"/>
        </pc:sldMkLst>
        <pc:spChg chg="mod">
          <ac:chgData name="Ink Lynx" userId="43154123f283b917" providerId="LiveId" clId="{A85E92E0-FEE7-D047-810C-412C67622D68}" dt="2024-07-24T11:15:47.151" v="37" actId="122"/>
          <ac:spMkLst>
            <pc:docMk/>
            <pc:sldMk cId="809471613" sldId="324"/>
            <ac:spMk id="2" creationId="{FEBEA4B5-0598-DC25-721A-755F5F504342}"/>
          </ac:spMkLst>
        </pc:spChg>
        <pc:spChg chg="mod">
          <ac:chgData name="Ink Lynx" userId="43154123f283b917" providerId="LiveId" clId="{A85E92E0-FEE7-D047-810C-412C67622D68}" dt="2024-07-24T11:16:19.133" v="45" actId="255"/>
          <ac:spMkLst>
            <pc:docMk/>
            <pc:sldMk cId="809471613" sldId="324"/>
            <ac:spMk id="3" creationId="{E2C83E85-0394-5F29-052E-C593D40E81F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sefa</a:t>
            </a:r>
            <a:r>
              <a:rPr lang="en-US" sz="1800" b="0" i="0" u="none" strike="noStrike" baseline="0" dirty="0">
                <a:solidFill>
                  <a:srgbClr val="000000"/>
                </a:solidFill>
                <a:latin typeface="ITC Garamond Std Lt"/>
              </a:rPr>
              <a:t> </a:t>
            </a:r>
            <a:r>
              <a:rPr lang="en-US" sz="1800" b="0" i="0" u="none" strike="noStrike" baseline="0" dirty="0" err="1">
                <a:solidFill>
                  <a:srgbClr val="000000"/>
                </a:solidFill>
                <a:latin typeface="ITC Garamond Std Lt"/>
              </a:rPr>
              <a:t>ozel</a:t>
            </a:r>
            <a:r>
              <a:rPr lang="en-US" sz="1800" b="0" i="0" u="none" strike="noStrike" baseline="0" dirty="0">
                <a:solidFill>
                  <a:srgbClr val="000000"/>
                </a:solidFill>
                <a:latin typeface="ITC Garamond Std Lt"/>
              </a:rPr>
              <a:t>/iStock/Getty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289755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12.6 </a:t>
            </a:r>
            <a:r>
              <a:rPr lang="en-IN" sz="1800" b="0" dirty="0">
                <a:effectLst/>
                <a:latin typeface="HelveticaLTStd"/>
              </a:rPr>
              <a:t>Drug ads must tell consumers three things.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71559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12.7 </a:t>
            </a:r>
            <a:r>
              <a:rPr lang="en-IN" sz="1800" b="0" dirty="0">
                <a:effectLst/>
                <a:latin typeface="HelveticaLTStd"/>
              </a:rPr>
              <a:t>Some suggestions for healthy alternative activities to drugs. There are many more ideas you can come up with based on where you live and the options you have.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339298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8711DE-5D19-EC96-9A60-8743D9A395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9943" y="525778"/>
            <a:ext cx="4675851" cy="4885799"/>
          </a:xfrm>
          <a:prstGeom prst="ellipse">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9199CF5A-9643-1E88-A658-040FE94EF9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1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1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descr="A green and black rectangle&#10;&#10;Description automatically generated">
            <a:extLst>
              <a:ext uri="{FF2B5EF4-FFF2-40B4-BE49-F238E27FC236}">
                <a16:creationId xmlns:a16="http://schemas.microsoft.com/office/drawing/2014/main" id="{DF6E98A0-3051-D978-AFC4-41B23B15D808}"/>
              </a:ext>
            </a:extLst>
          </p:cNvPr>
          <p:cNvPicPr>
            <a:picLocks noChangeAspect="1"/>
          </p:cNvPicPr>
          <p:nvPr userDrawn="1"/>
        </p:nvPicPr>
        <p:blipFill>
          <a:blip r:embed="rId2"/>
          <a:stretch>
            <a:fillRect/>
          </a:stretch>
        </p:blipFill>
        <p:spPr>
          <a:xfrm>
            <a:off x="838200" y="892197"/>
            <a:ext cx="10515600" cy="1144800"/>
          </a:xfrm>
          <a:prstGeom prst="rect">
            <a:avLst/>
          </a:prstGeom>
        </p:spPr>
      </p:pic>
    </p:spTree>
    <p:extLst>
      <p:ext uri="{BB962C8B-B14F-4D97-AF65-F5344CB8AC3E}">
        <p14:creationId xmlns:p14="http://schemas.microsoft.com/office/powerpoint/2010/main" val="13957166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1999" cy="1144800"/>
          </a:xfrm>
          <a:prstGeom prst="rect">
            <a:avLst/>
          </a:prstGeom>
        </p:spPr>
      </p:pic>
      <p:pic>
        <p:nvPicPr>
          <p:cNvPr id="4" name="Picture 3" descr="A green and black rectangle&#10;&#10;Description automatically generated">
            <a:extLst>
              <a:ext uri="{FF2B5EF4-FFF2-40B4-BE49-F238E27FC236}">
                <a16:creationId xmlns:a16="http://schemas.microsoft.com/office/drawing/2014/main" id="{DF6E98A0-3051-D978-AFC4-41B23B15D808}"/>
              </a:ext>
            </a:extLst>
          </p:cNvPr>
          <p:cNvPicPr>
            <a:picLocks noChangeAspect="1"/>
          </p:cNvPicPr>
          <p:nvPr userDrawn="1"/>
        </p:nvPicPr>
        <p:blipFill>
          <a:blip r:embed="rId2"/>
          <a:stretch>
            <a:fillRect/>
          </a:stretch>
        </p:blipFill>
        <p:spPr>
          <a:xfrm>
            <a:off x="838200" y="892197"/>
            <a:ext cx="105156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5962650" cy="42477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7" name="Content Placeholder 6">
            <a:extLst>
              <a:ext uri="{FF2B5EF4-FFF2-40B4-BE49-F238E27FC236}">
                <a16:creationId xmlns:a16="http://schemas.microsoft.com/office/drawing/2014/main" id="{40674B60-C325-CD4E-B2A4-7738820D88E2}"/>
              </a:ext>
            </a:extLst>
          </p:cNvPr>
          <p:cNvSpPr>
            <a:spLocks noGrp="1"/>
          </p:cNvSpPr>
          <p:nvPr>
            <p:ph sz="quarter" idx="11"/>
          </p:nvPr>
        </p:nvSpPr>
        <p:spPr>
          <a:xfrm>
            <a:off x="9086850" y="6134100"/>
            <a:ext cx="2476500" cy="571500"/>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42566530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031545" y="4416987"/>
            <a:ext cx="5989353" cy="3247560"/>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6820702" y="4285338"/>
            <a:ext cx="1056504" cy="258439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312134"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723" r:id="rId4"/>
    <p:sldLayoutId id="214748372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12</a:t>
            </a:r>
          </a:p>
          <a:p>
            <a:pPr>
              <a:lnSpc>
                <a:spcPct val="113000"/>
              </a:lnSpc>
              <a:spcBef>
                <a:spcPts val="1200"/>
              </a:spcBef>
            </a:pPr>
            <a:r>
              <a:rPr lang="en-US" sz="4000" b="0" dirty="0">
                <a:solidFill>
                  <a:schemeClr val="tx1"/>
                </a:solidFill>
                <a:latin typeface="Rockwell" panose="02060603020205020403" pitchFamily="18" charset="77"/>
              </a:rPr>
              <a:t>LESSON 12.3</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5000" b="1" dirty="0">
                <a:solidFill>
                  <a:srgbClr val="C52039"/>
                </a:solidFill>
                <a:latin typeface="Century Gothic" panose="020B0502020202020204" pitchFamily="34" charset="0"/>
                <a:ea typeface="+mn-ea"/>
                <a:cs typeface="+mn-cs"/>
              </a:rPr>
              <a:t>Influences on the Use of Medications and Drugs</a:t>
            </a:r>
            <a:endParaRPr lang="en-US" sz="50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Middle School Health</a:t>
            </a:r>
          </a:p>
        </p:txBody>
      </p:sp>
    </p:spTree>
    <p:extLst>
      <p:ext uri="{BB962C8B-B14F-4D97-AF65-F5344CB8AC3E}">
        <p14:creationId xmlns:p14="http://schemas.microsoft.com/office/powerpoint/2010/main" val="146014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899" y="1970909"/>
            <a:ext cx="9678555" cy="2711449"/>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Who or what is your most positive influence and why?</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Who or what is your most negative influence and why?</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Which external influencing factors have the greatest impact when it comes to making significant decisions in your life?</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Why are they so important to you?</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6"/>
            <a:ext cx="11804071" cy="1456017"/>
          </a:xfrm>
        </p:spPr>
        <p:txBody>
          <a:bodyPr/>
          <a:lstStyle/>
          <a:p>
            <a:pPr algn="ctr"/>
            <a:r>
              <a:rPr lang="en-US" sz="5000" spc="-150" dirty="0"/>
              <a:t>Factors That Influence the Use of Drugs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74527" cy="4035978"/>
          </a:xfrm>
        </p:spPr>
        <p:txBody>
          <a:bodyPr lIns="91440" tIns="45720" rIns="91440" bIns="45720" anchor="t"/>
          <a:lstStyle/>
          <a:p>
            <a:pPr>
              <a:lnSpc>
                <a:spcPct val="114000"/>
              </a:lnSpc>
              <a:spcBef>
                <a:spcPts val="1200"/>
              </a:spcBef>
            </a:pPr>
            <a:r>
              <a:rPr lang="en-IN" sz="2400" dirty="0">
                <a:latin typeface="Century Gothic" panose="020B0502020202020204" pitchFamily="34" charset="0"/>
                <a:cs typeface="Aptos Light" panose="020F0302020204030204" pitchFamily="34" charset="0"/>
              </a:rPr>
              <a:t>There are many factors that will influence you to use or not use medications and drugs. </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Family influence</a:t>
            </a:r>
            <a:r>
              <a:rPr lang="en-US" sz="2000" dirty="0">
                <a:latin typeface="Century Gothic" panose="020B0502020202020204" pitchFamily="34" charset="0"/>
                <a:cs typeface="Aptos Light" panose="020F0302020204030204" pitchFamily="34" charset="0"/>
              </a:rPr>
              <a:t>, such as a sibling using drugs</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Peer influence</a:t>
            </a:r>
            <a:r>
              <a:rPr lang="en-US" sz="2000" dirty="0">
                <a:latin typeface="Century Gothic" panose="020B0502020202020204" pitchFamily="34" charset="0"/>
                <a:cs typeface="Aptos Light" panose="020F0302020204030204" pitchFamily="34" charset="0"/>
              </a:rPr>
              <a:t>, or friends who use drugs</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Media influence</a:t>
            </a:r>
            <a:r>
              <a:rPr lang="en-US" sz="2000" dirty="0">
                <a:latin typeface="Century Gothic" panose="020B0502020202020204" pitchFamily="34" charset="0"/>
                <a:cs typeface="Aptos Light" panose="020F0302020204030204" pitchFamily="34" charset="0"/>
              </a:rPr>
              <a:t>, or magazines, radio, and TV</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Social media influence</a:t>
            </a:r>
            <a:r>
              <a:rPr lang="en-US" sz="2000" dirty="0">
                <a:latin typeface="Century Gothic" panose="020B0502020202020204" pitchFamily="34" charset="0"/>
                <a:cs typeface="Aptos Light" panose="020F0302020204030204" pitchFamily="34" charset="0"/>
              </a:rPr>
              <a:t>, or celebrities on Snapchat or Instagram</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You as an influence</a:t>
            </a:r>
            <a:r>
              <a:rPr lang="en-US" sz="2000" dirty="0">
                <a:latin typeface="Century Gothic" panose="020B0502020202020204" pitchFamily="34" charset="0"/>
                <a:cs typeface="Aptos Light" panose="020F0302020204030204" pitchFamily="34" charset="0"/>
              </a:rPr>
              <a:t>, or deciding what is best for you</a:t>
            </a:r>
          </a:p>
          <a:p>
            <a:pPr marL="1028700" lvl="1" indent="-342900">
              <a:lnSpc>
                <a:spcPct val="114000"/>
              </a:lnSpc>
              <a:spcBef>
                <a:spcPts val="1200"/>
              </a:spcBef>
            </a:pPr>
            <a:r>
              <a:rPr lang="en-US" sz="2000" b="1" dirty="0">
                <a:solidFill>
                  <a:srgbClr val="BF0071"/>
                </a:solidFill>
                <a:latin typeface="Century Gothic" panose="020B0502020202020204" pitchFamily="34" charset="0"/>
                <a:cs typeface="Aptos Light" panose="020F0302020204030204" pitchFamily="34" charset="0"/>
              </a:rPr>
              <a:t>Life influence</a:t>
            </a:r>
            <a:r>
              <a:rPr lang="en-US" sz="2000" dirty="0">
                <a:latin typeface="Century Gothic" panose="020B0502020202020204" pitchFamily="34" charset="0"/>
                <a:cs typeface="Aptos Light" panose="020F0302020204030204" pitchFamily="34" charset="0"/>
              </a:rPr>
              <a:t>, or transition periods when drug use may occur</a:t>
            </a:r>
          </a:p>
        </p:txBody>
      </p:sp>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A4B5-0598-DC25-721A-755F5F504342}"/>
              </a:ext>
            </a:extLst>
          </p:cNvPr>
          <p:cNvSpPr>
            <a:spLocks noGrp="1"/>
          </p:cNvSpPr>
          <p:nvPr>
            <p:ph type="title"/>
          </p:nvPr>
        </p:nvSpPr>
        <p:spPr>
          <a:xfrm>
            <a:off x="838200" y="514800"/>
            <a:ext cx="10515600" cy="1325563"/>
          </a:xfrm>
        </p:spPr>
        <p:txBody>
          <a:bodyPr/>
          <a:lstStyle/>
          <a:p>
            <a:pPr algn="ctr"/>
            <a:r>
              <a:rPr lang="en-US" dirty="0"/>
              <a:t>Media and Advertisements</a:t>
            </a:r>
          </a:p>
        </p:txBody>
      </p:sp>
      <p:sp>
        <p:nvSpPr>
          <p:cNvPr id="3" name="Content Placeholder 2">
            <a:extLst>
              <a:ext uri="{FF2B5EF4-FFF2-40B4-BE49-F238E27FC236}">
                <a16:creationId xmlns:a16="http://schemas.microsoft.com/office/drawing/2014/main" id="{E2C83E85-0394-5F29-052E-C593D40E81FC}"/>
              </a:ext>
            </a:extLst>
          </p:cNvPr>
          <p:cNvSpPr>
            <a:spLocks noGrp="1"/>
          </p:cNvSpPr>
          <p:nvPr>
            <p:ph sz="quarter" idx="10"/>
          </p:nvPr>
        </p:nvSpPr>
        <p:spPr>
          <a:xfrm>
            <a:off x="838200" y="2095500"/>
            <a:ext cx="10515600" cy="4368362"/>
          </a:xfrm>
        </p:spPr>
        <p:txBody>
          <a:bodyPr/>
          <a:lstStyle/>
          <a:p>
            <a:pPr>
              <a:lnSpc>
                <a:spcPct val="143000"/>
              </a:lnSpc>
              <a:spcBef>
                <a:spcPts val="1200"/>
              </a:spcBef>
            </a:pPr>
            <a:r>
              <a:rPr lang="en-US" dirty="0"/>
              <a:t>Federal law states that advertising must be truthful and backed by scientific evidence. Drug ads are required to tell the consumer three things.</a:t>
            </a:r>
          </a:p>
          <a:p>
            <a:pPr marL="914400" lvl="1" indent="-457200">
              <a:lnSpc>
                <a:spcPct val="143000"/>
              </a:lnSpc>
              <a:spcBef>
                <a:spcPts val="1200"/>
              </a:spcBef>
              <a:buFont typeface="+mj-lt"/>
              <a:buAutoNum type="arabicPeriod"/>
            </a:pPr>
            <a:r>
              <a:rPr lang="en-US" sz="2000" dirty="0">
                <a:latin typeface="Century Gothic" panose="020B0502020202020204" pitchFamily="34" charset="0"/>
              </a:rPr>
              <a:t>At least one approved use of the drug</a:t>
            </a:r>
          </a:p>
          <a:p>
            <a:pPr marL="914400" lvl="1" indent="-457200">
              <a:lnSpc>
                <a:spcPct val="143000"/>
              </a:lnSpc>
              <a:spcBef>
                <a:spcPts val="1200"/>
              </a:spcBef>
              <a:buFont typeface="+mj-lt"/>
              <a:buAutoNum type="arabicPeriod"/>
            </a:pPr>
            <a:r>
              <a:rPr lang="en-US" sz="2000" dirty="0">
                <a:latin typeface="Century Gothic" panose="020B0502020202020204" pitchFamily="34" charset="0"/>
              </a:rPr>
              <a:t>The generic name of the drug (A generic drug is a copy that is the same as a brand name drug in dosage, safety, strength, how it is taken, quality, performance, and intended use.)</a:t>
            </a:r>
          </a:p>
          <a:p>
            <a:pPr marL="914400" lvl="1" indent="-457200">
              <a:lnSpc>
                <a:spcPct val="143000"/>
              </a:lnSpc>
              <a:spcBef>
                <a:spcPts val="1200"/>
              </a:spcBef>
              <a:buFont typeface="+mj-lt"/>
              <a:buAutoNum type="arabicPeriod"/>
            </a:pPr>
            <a:r>
              <a:rPr lang="en-US" sz="2000" dirty="0">
                <a:latin typeface="Century Gothic" panose="020B0502020202020204" pitchFamily="34" charset="0"/>
              </a:rPr>
              <a:t>All the risks of using the drug</a:t>
            </a:r>
          </a:p>
        </p:txBody>
      </p:sp>
    </p:spTree>
    <p:extLst>
      <p:ext uri="{BB962C8B-B14F-4D97-AF65-F5344CB8AC3E}">
        <p14:creationId xmlns:p14="http://schemas.microsoft.com/office/powerpoint/2010/main" val="80947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861200"/>
          </a:xfrm>
        </p:spPr>
        <p:txBody>
          <a:bodyPr/>
          <a:lstStyle/>
          <a:p>
            <a:pPr algn="ctr"/>
            <a:r>
              <a:rPr lang="en-US" sz="5000" dirty="0"/>
              <a:t>Advertising Techniques and Their Influence on Teens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75999"/>
            <a:ext cx="10515600" cy="4198221"/>
          </a:xfrm>
        </p:spPr>
        <p:txBody>
          <a:bodyPr lIns="91440" tIns="45720" rIns="91440" bIns="45720" anchor="t"/>
          <a:lstStyle/>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Making interesting commercials</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Engaging teens by incorporating an experience in the ad such as games, apps, and contests</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Using emotions to have teens identify with a product</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Taking advantage of teen insecurities by appealing to their need to fit in and to be viewed as attractive, athletic, or popular</a:t>
            </a:r>
          </a:p>
          <a:p>
            <a:pPr marL="342900" indent="-342900">
              <a:lnSpc>
                <a:spcPct val="100000"/>
              </a:lnSpc>
              <a:spcBef>
                <a:spcPts val="1200"/>
              </a:spcBef>
              <a:buFont typeface="Arial" panose="020B0604020202020204" pitchFamily="34" charset="0"/>
              <a:buChar char="•"/>
            </a:pPr>
            <a:r>
              <a:rPr lang="en-IN" sz="2400" dirty="0">
                <a:latin typeface="Century Gothic" panose="020B0502020202020204" pitchFamily="34" charset="0"/>
                <a:cs typeface="Aptos Light" panose="020F0302020204030204" pitchFamily="34" charset="0"/>
              </a:rPr>
              <a:t>Using celebrities and athletes to endorse their products</a:t>
            </a:r>
            <a:endParaRPr lang="en-US" sz="1600" i="1" dirty="0">
              <a:latin typeface="Century Gothic" panose="020B0502020202020204" pitchFamily="34" charset="0"/>
              <a:cs typeface="Aptos Light" panose="020F0302020204030204" pitchFamily="34" charset="0"/>
            </a:endParaRPr>
          </a:p>
          <a:p>
            <a:pPr lvl="1" indent="0" algn="r">
              <a:lnSpc>
                <a:spcPct val="114000"/>
              </a:lnSpc>
              <a:spcBef>
                <a:spcPts val="4700"/>
              </a:spcBef>
              <a:buNone/>
            </a:pPr>
            <a:r>
              <a:rPr lang="en-US" sz="1600" i="1" dirty="0">
                <a:latin typeface="Century Gothic" panose="020B0502020202020204" pitchFamily="34" charset="0"/>
                <a:cs typeface="Aptos Light" panose="020F0302020204030204" pitchFamily="34" charset="0"/>
              </a:rPr>
              <a:t>(continued)</a:t>
            </a:r>
          </a:p>
        </p:txBody>
      </p:sp>
    </p:spTree>
    <p:extLst>
      <p:ext uri="{BB962C8B-B14F-4D97-AF65-F5344CB8AC3E}">
        <p14:creationId xmlns:p14="http://schemas.microsoft.com/office/powerpoint/2010/main" val="421177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829715"/>
          </a:xfrm>
        </p:spPr>
        <p:txBody>
          <a:bodyPr/>
          <a:lstStyle/>
          <a:p>
            <a:pPr algn="ctr"/>
            <a:r>
              <a:rPr lang="en-US" sz="5000" dirty="0"/>
              <a:t>Advertising Techniques and Their Influence on Teens </a:t>
            </a:r>
            <a:r>
              <a:rPr lang="en-US" sz="3000" dirty="0"/>
              <a:t>(2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76000"/>
            <a:ext cx="7343274"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Using message that imply everyone is doing it</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Tracking teens’ digital trail to determine their interests, purchases, preferences, and even location</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Using peer influence on social media by having teen followers market their products for them</a:t>
            </a:r>
          </a:p>
        </p:txBody>
      </p:sp>
      <p:pic>
        <p:nvPicPr>
          <p:cNvPr id="4" name="Picture 3" descr="A cartoon-like drawing of a woman in an ad for a made-up drug called Enurdreme. A speech bubble shows that she is explaining the approved use of the drug, the risks of taking the drug, and the drug's generic name. These are the three things that all drug ads must tell the consumer.">
            <a:extLst>
              <a:ext uri="{FF2B5EF4-FFF2-40B4-BE49-F238E27FC236}">
                <a16:creationId xmlns:a16="http://schemas.microsoft.com/office/drawing/2014/main" id="{2862F15C-B160-334F-A4E5-E0F5EAFB95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6969" y="2485611"/>
            <a:ext cx="3659430" cy="1829715"/>
          </a:xfrm>
          <a:prstGeom prst="rect">
            <a:avLst/>
          </a:prstGeom>
        </p:spPr>
      </p:pic>
    </p:spTree>
    <p:extLst>
      <p:ext uri="{BB962C8B-B14F-4D97-AF65-F5344CB8AC3E}">
        <p14:creationId xmlns:p14="http://schemas.microsoft.com/office/powerpoint/2010/main" val="124529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p:txBody>
          <a:bodyPr/>
          <a:lstStyle/>
          <a:p>
            <a:pPr algn="ctr"/>
            <a:r>
              <a:rPr lang="en-US" sz="5000" dirty="0"/>
              <a:t>Healthy Alternatives to </a:t>
            </a:r>
            <a:br>
              <a:rPr lang="en-US" sz="5000" dirty="0"/>
            </a:br>
            <a:r>
              <a:rPr lang="en-US" sz="5000"/>
              <a:t>Substance Abuse </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198" y="2381250"/>
            <a:ext cx="5832000" cy="4247700"/>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Teens need to realize there are always other things to do besides drugs; sometimes they just need to think about it ahead of time.</a:t>
            </a:r>
          </a:p>
          <a:p>
            <a:pPr>
              <a:lnSpc>
                <a:spcPct val="113000"/>
              </a:lnSpc>
              <a:spcBef>
                <a:spcPts val="1200"/>
              </a:spcBef>
            </a:pPr>
            <a:r>
              <a:rPr lang="en-US" sz="2400" dirty="0">
                <a:latin typeface="Century Gothic" panose="020B0502020202020204" pitchFamily="34" charset="0"/>
                <a:cs typeface="Aptos Light" panose="020F0302020204030204" pitchFamily="34" charset="0"/>
              </a:rPr>
              <a:t>When teens are engaged in productive and healthy activities such as sports, volunteering, and youth groups, they are much less likely to turn to drugs for recreation.</a:t>
            </a:r>
          </a:p>
        </p:txBody>
      </p:sp>
      <p:pic>
        <p:nvPicPr>
          <p:cNvPr id="4" name="Picture 3" descr="Go for a walk or hike. Have a movie marathon. Make dinner for friends or family. Try a new exercise like high intensity interval training or an activity like martial arts. Volunteer for a cause you think is important.">
            <a:extLst>
              <a:ext uri="{FF2B5EF4-FFF2-40B4-BE49-F238E27FC236}">
                <a16:creationId xmlns:a16="http://schemas.microsoft.com/office/drawing/2014/main" id="{3CCEED0C-2CDB-ACED-58C9-B54A3B2C6E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8417" y="2376000"/>
            <a:ext cx="5050446" cy="3035622"/>
          </a:xfrm>
          <a:prstGeom prst="rect">
            <a:avLst/>
          </a:prstGeom>
        </p:spPr>
      </p:pic>
    </p:spTree>
    <p:extLst>
      <p:ext uri="{BB962C8B-B14F-4D97-AF65-F5344CB8AC3E}">
        <p14:creationId xmlns:p14="http://schemas.microsoft.com/office/powerpoint/2010/main" val="4258611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C1EF-FA50-2167-1A2A-4D0251753D5F}"/>
              </a:ext>
            </a:extLst>
          </p:cNvPr>
          <p:cNvSpPr>
            <a:spLocks noGrp="1"/>
          </p:cNvSpPr>
          <p:nvPr>
            <p:ph type="title"/>
          </p:nvPr>
        </p:nvSpPr>
        <p:spPr>
          <a:xfrm>
            <a:off x="838200" y="514800"/>
            <a:ext cx="10515600" cy="1325563"/>
          </a:xfrm>
        </p:spPr>
        <p:txBody>
          <a:bodyPr/>
          <a:lstStyle/>
          <a:p>
            <a:pPr algn="ctr"/>
            <a:r>
              <a:rPr lang="en-US" sz="4700" dirty="0"/>
              <a:t>Communicating Using Refusal Skills</a:t>
            </a:r>
          </a:p>
        </p:txBody>
      </p:sp>
      <p:sp>
        <p:nvSpPr>
          <p:cNvPr id="3" name="Content Placeholder 2">
            <a:extLst>
              <a:ext uri="{FF2B5EF4-FFF2-40B4-BE49-F238E27FC236}">
                <a16:creationId xmlns:a16="http://schemas.microsoft.com/office/drawing/2014/main" id="{5DE9665B-00C6-5009-D0BA-FFA5AF94495C}"/>
              </a:ext>
            </a:extLst>
          </p:cNvPr>
          <p:cNvSpPr>
            <a:spLocks noGrp="1"/>
          </p:cNvSpPr>
          <p:nvPr>
            <p:ph sz="quarter" idx="10"/>
          </p:nvPr>
        </p:nvSpPr>
        <p:spPr>
          <a:xfrm>
            <a:off x="838200" y="2095500"/>
            <a:ext cx="10515600" cy="3867150"/>
          </a:xfrm>
        </p:spPr>
        <p:txBody>
          <a:bodyPr/>
          <a:lstStyle/>
          <a:p>
            <a:pPr>
              <a:lnSpc>
                <a:spcPct val="143000"/>
              </a:lnSpc>
              <a:spcBef>
                <a:spcPts val="1200"/>
              </a:spcBef>
            </a:pPr>
            <a:r>
              <a:rPr lang="en-US" dirty="0"/>
              <a:t>At times, you might find yourself in a difficult situation you shouldn’t be in or don’t want to be in, such as a place where drugs are being used. </a:t>
            </a:r>
          </a:p>
          <a:p>
            <a:pPr>
              <a:lnSpc>
                <a:spcPct val="143000"/>
              </a:lnSpc>
              <a:spcBef>
                <a:spcPts val="1200"/>
              </a:spcBef>
            </a:pPr>
            <a:r>
              <a:rPr lang="en-US" dirty="0"/>
              <a:t>Being able to communicate effectively that you don’t want to use drugs is an important skill to have; this is a refusal skill. A refusal skill allows you to say no using verbal and nonverbal communication and then stick with it</a:t>
            </a:r>
            <a:r>
              <a:rPr lang="en-IN" dirty="0"/>
              <a:t>.</a:t>
            </a:r>
            <a:endParaRPr lang="en-US" dirty="0"/>
          </a:p>
        </p:txBody>
      </p:sp>
    </p:spTree>
    <p:extLst>
      <p:ext uri="{BB962C8B-B14F-4D97-AF65-F5344CB8AC3E}">
        <p14:creationId xmlns:p14="http://schemas.microsoft.com/office/powerpoint/2010/main" val="23615058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15025</TotalTime>
  <Words>563</Words>
  <Application>Microsoft Office PowerPoint</Application>
  <PresentationFormat>Widescreen</PresentationFormat>
  <Paragraphs>46</Paragraphs>
  <Slides>8</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Aptos</vt:lpstr>
      <vt:lpstr>Arial</vt:lpstr>
      <vt:lpstr>Century Gothic</vt:lpstr>
      <vt:lpstr>CenturyGothicStd</vt:lpstr>
      <vt:lpstr>HelveticaLTStd</vt:lpstr>
      <vt:lpstr>ITC Garamond Std Lt</vt:lpstr>
      <vt:lpstr>Rockwell</vt:lpstr>
      <vt:lpstr>1_Office Theme</vt:lpstr>
      <vt:lpstr>Custom Design</vt:lpstr>
      <vt:lpstr>Influences on the Use of Medications and Drugs</vt:lpstr>
      <vt:lpstr>Write About It</vt:lpstr>
      <vt:lpstr>Factors That Influence the Use of Drugs</vt:lpstr>
      <vt:lpstr>Media and Advertisements</vt:lpstr>
      <vt:lpstr>Advertising Techniques and Their Influence on Teens (1 of 2)</vt:lpstr>
      <vt:lpstr>Advertising Techniques and Their Influence on Teens (2 of 2)</vt:lpstr>
      <vt:lpstr>Healthy Alternatives to  Substance Abuse </vt:lpstr>
      <vt:lpstr>Communicating Using Refusal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Lesson 12.3: Influences on the Use of Drugs</dc:title>
  <dc:creator>Joanne Brummett</dc:creator>
  <cp:lastModifiedBy>Laura Farrell</cp:lastModifiedBy>
  <cp:revision>187</cp:revision>
  <dcterms:created xsi:type="dcterms:W3CDTF">2024-04-04T14:49:27Z</dcterms:created>
  <dcterms:modified xsi:type="dcterms:W3CDTF">2024-10-08T17:36:08Z</dcterms:modified>
</cp:coreProperties>
</file>