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4"/>
  </p:notesMasterIdLst>
  <p:handoutMasterIdLst>
    <p:handoutMasterId r:id="rId15"/>
  </p:handoutMasterIdLst>
  <p:sldIdLst>
    <p:sldId id="277" r:id="rId3"/>
    <p:sldId id="257" r:id="rId4"/>
    <p:sldId id="259" r:id="rId5"/>
    <p:sldId id="296" r:id="rId6"/>
    <p:sldId id="329" r:id="rId7"/>
    <p:sldId id="324" r:id="rId8"/>
    <p:sldId id="321" r:id="rId9"/>
    <p:sldId id="327" r:id="rId10"/>
    <p:sldId id="326" r:id="rId11"/>
    <p:sldId id="333" r:id="rId12"/>
    <p:sldId id="33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3" clrIdx="3">
    <p:extLst>
      <p:ext uri="{19B8F6BF-5375-455C-9EA6-DF929625EA0E}">
        <p15:presenceInfo xmlns:p15="http://schemas.microsoft.com/office/powerpoint/2012/main" userId="Copy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62D00"/>
    <a:srgbClr val="9142B5"/>
    <a:srgbClr val="00A800"/>
    <a:srgbClr val="C52039"/>
    <a:srgbClr val="CD008D"/>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97" autoAdjust="0"/>
    <p:restoredTop sz="80352" autoAdjust="0"/>
  </p:normalViewPr>
  <p:slideViewPr>
    <p:cSldViewPr snapToGrid="0" snapToObjects="1">
      <p:cViewPr varScale="1">
        <p:scale>
          <a:sx n="102" d="100"/>
          <a:sy n="102" d="100"/>
        </p:scale>
        <p:origin x="156" y="102"/>
      </p:cViewPr>
      <p:guideLst/>
    </p:cSldViewPr>
  </p:slideViewPr>
  <p:outlineViewPr>
    <p:cViewPr>
      <p:scale>
        <a:sx n="33" d="100"/>
        <a:sy n="33" d="100"/>
      </p:scale>
      <p:origin x="0" y="-7902"/>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Fricker" userId="5139194f-ddb1-4217-97d0-a5a6d0e1af53" providerId="ADAL" clId="{EC49BACE-1A70-4EB5-BE8A-CC35843742AB}"/>
    <pc:docChg chg="modSld">
      <pc:chgData name="Ian Fricker" userId="5139194f-ddb1-4217-97d0-a5a6d0e1af53" providerId="ADAL" clId="{EC49BACE-1A70-4EB5-BE8A-CC35843742AB}" dt="2024-08-29T19:47:26.713" v="218" actId="962"/>
      <pc:docMkLst>
        <pc:docMk/>
      </pc:docMkLst>
      <pc:sldChg chg="modSp mod">
        <pc:chgData name="Ian Fricker" userId="5139194f-ddb1-4217-97d0-a5a6d0e1af53" providerId="ADAL" clId="{EC49BACE-1A70-4EB5-BE8A-CC35843742AB}" dt="2024-08-29T19:41:47.944" v="0" actId="20577"/>
        <pc:sldMkLst>
          <pc:docMk/>
          <pc:sldMk cId="1460147337" sldId="277"/>
        </pc:sldMkLst>
        <pc:spChg chg="mod">
          <ac:chgData name="Ian Fricker" userId="5139194f-ddb1-4217-97d0-a5a6d0e1af53" providerId="ADAL" clId="{EC49BACE-1A70-4EB5-BE8A-CC35843742AB}" dt="2024-08-29T19:41:47.944" v="0" actId="20577"/>
          <ac:spMkLst>
            <pc:docMk/>
            <pc:sldMk cId="1460147337" sldId="277"/>
            <ac:spMk id="5" creationId="{F4459E40-EC22-C356-6D67-196765A7A0D4}"/>
          </ac:spMkLst>
        </pc:spChg>
      </pc:sldChg>
      <pc:sldChg chg="modSp mod">
        <pc:chgData name="Ian Fricker" userId="5139194f-ddb1-4217-97d0-a5a6d0e1af53" providerId="ADAL" clId="{EC49BACE-1A70-4EB5-BE8A-CC35843742AB}" dt="2024-08-29T19:47:26.713" v="218" actId="962"/>
        <pc:sldMkLst>
          <pc:docMk/>
          <pc:sldMk cId="1772192222" sldId="324"/>
        </pc:sldMkLst>
        <pc:picChg chg="mod">
          <ac:chgData name="Ian Fricker" userId="5139194f-ddb1-4217-97d0-a5a6d0e1af53" providerId="ADAL" clId="{EC49BACE-1A70-4EB5-BE8A-CC35843742AB}" dt="2024-08-29T19:47:26.713" v="218" actId="962"/>
          <ac:picMkLst>
            <pc:docMk/>
            <pc:sldMk cId="1772192222" sldId="324"/>
            <ac:picMk id="8" creationId="{235EC60A-08B6-FC42-A2B3-C1142B75472A}"/>
          </ac:picMkLst>
        </pc:picChg>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nk Lynx" userId="43154123f283b917" providerId="LiveId" clId="{F3AE059A-1F40-6246-AB52-1EAB014AC6E2}"/>
    <pc:docChg chg="undo custSel addSld delSld modSld">
      <pc:chgData name="Ink Lynx" userId="43154123f283b917" providerId="LiveId" clId="{F3AE059A-1F40-6246-AB52-1EAB014AC6E2}" dt="2024-07-25T13:31:15.191" v="65" actId="571"/>
      <pc:docMkLst>
        <pc:docMk/>
      </pc:docMkLst>
      <pc:sldChg chg="modSp">
        <pc:chgData name="Ink Lynx" userId="43154123f283b917" providerId="LiveId" clId="{F3AE059A-1F40-6246-AB52-1EAB014AC6E2}" dt="2024-07-24T12:33:55.550" v="14" actId="20577"/>
        <pc:sldMkLst>
          <pc:docMk/>
          <pc:sldMk cId="2900287038" sldId="257"/>
        </pc:sldMkLst>
        <pc:spChg chg="mod">
          <ac:chgData name="Ink Lynx" userId="43154123f283b917" providerId="LiveId" clId="{F3AE059A-1F40-6246-AB52-1EAB014AC6E2}" dt="2024-07-24T12:33:55.550" v="14" actId="20577"/>
          <ac:spMkLst>
            <pc:docMk/>
            <pc:sldMk cId="2900287038" sldId="257"/>
            <ac:spMk id="11" creationId="{53BC4F48-AAD7-FA32-0EC5-DA5B349E53B5}"/>
          </ac:spMkLst>
        </pc:spChg>
      </pc:sldChg>
      <pc:sldChg chg="modSp">
        <pc:chgData name="Ink Lynx" userId="43154123f283b917" providerId="LiveId" clId="{F3AE059A-1F40-6246-AB52-1EAB014AC6E2}" dt="2024-07-24T12:34:06.356" v="16" actId="20577"/>
        <pc:sldMkLst>
          <pc:docMk/>
          <pc:sldMk cId="2513209944" sldId="259"/>
        </pc:sldMkLst>
        <pc:spChg chg="mod">
          <ac:chgData name="Ink Lynx" userId="43154123f283b917" providerId="LiveId" clId="{F3AE059A-1F40-6246-AB52-1EAB014AC6E2}" dt="2024-07-24T12:34:06.356" v="16" actId="20577"/>
          <ac:spMkLst>
            <pc:docMk/>
            <pc:sldMk cId="2513209944" sldId="259"/>
            <ac:spMk id="2" creationId="{F69EF73D-6899-3B7E-AE5F-D6E09AB7AED8}"/>
          </ac:spMkLst>
        </pc:spChg>
      </pc:sldChg>
      <pc:sldChg chg="del">
        <pc:chgData name="Ink Lynx" userId="43154123f283b917" providerId="LiveId" clId="{F3AE059A-1F40-6246-AB52-1EAB014AC6E2}" dt="2024-07-24T12:33:58.030" v="15" actId="2696"/>
        <pc:sldMkLst>
          <pc:docMk/>
          <pc:sldMk cId="1110540363" sldId="269"/>
        </pc:sldMkLst>
      </pc:sldChg>
      <pc:sldChg chg="del">
        <pc:chgData name="Ink Lynx" userId="43154123f283b917" providerId="LiveId" clId="{F3AE059A-1F40-6246-AB52-1EAB014AC6E2}" dt="2024-07-24T12:37:27.464" v="60" actId="2696"/>
        <pc:sldMkLst>
          <pc:docMk/>
          <pc:sldMk cId="3928300210" sldId="276"/>
        </pc:sldMkLst>
      </pc:sldChg>
      <pc:sldChg chg="modSp">
        <pc:chgData name="Ink Lynx" userId="43154123f283b917" providerId="LiveId" clId="{F3AE059A-1F40-6246-AB52-1EAB014AC6E2}" dt="2024-07-25T13:27:03.523" v="63" actId="1076"/>
        <pc:sldMkLst>
          <pc:docMk/>
          <pc:sldMk cId="1460147337" sldId="277"/>
        </pc:sldMkLst>
        <pc:spChg chg="mod">
          <ac:chgData name="Ink Lynx" userId="43154123f283b917" providerId="LiveId" clId="{F3AE059A-1F40-6246-AB52-1EAB014AC6E2}" dt="2024-07-24T12:33:30.782" v="3" actId="20577"/>
          <ac:spMkLst>
            <pc:docMk/>
            <pc:sldMk cId="1460147337" sldId="277"/>
            <ac:spMk id="4" creationId="{9B0F9F82-8392-F0A1-62F4-8DC53C485B11}"/>
          </ac:spMkLst>
        </pc:spChg>
        <pc:spChg chg="mod">
          <ac:chgData name="Ink Lynx" userId="43154123f283b917" providerId="LiveId" clId="{F3AE059A-1F40-6246-AB52-1EAB014AC6E2}" dt="2024-07-24T12:33:37.821" v="9" actId="20577"/>
          <ac:spMkLst>
            <pc:docMk/>
            <pc:sldMk cId="1460147337" sldId="277"/>
            <ac:spMk id="5" creationId="{F4459E40-EC22-C356-6D67-196765A7A0D4}"/>
          </ac:spMkLst>
        </pc:spChg>
        <pc:picChg chg="mod">
          <ac:chgData name="Ink Lynx" userId="43154123f283b917" providerId="LiveId" clId="{F3AE059A-1F40-6246-AB52-1EAB014AC6E2}" dt="2024-07-25T13:26:57.295" v="62" actId="14826"/>
          <ac:picMkLst>
            <pc:docMk/>
            <pc:sldMk cId="1460147337" sldId="277"/>
            <ac:picMk id="11" creationId="{BAF32611-B464-1049-8D1F-7EBED9E5975B}"/>
          </ac:picMkLst>
        </pc:picChg>
        <pc:picChg chg="mod">
          <ac:chgData name="Ink Lynx" userId="43154123f283b917" providerId="LiveId" clId="{F3AE059A-1F40-6246-AB52-1EAB014AC6E2}" dt="2024-07-25T13:27:03.523" v="63" actId="1076"/>
          <ac:picMkLst>
            <pc:docMk/>
            <pc:sldMk cId="1460147337" sldId="277"/>
            <ac:picMk id="12" creationId="{3A0CF5F1-883F-414C-8AB1-9149346CCEB2}"/>
          </ac:picMkLst>
        </pc:picChg>
      </pc:sldChg>
      <pc:sldChg chg="modSp">
        <pc:chgData name="Ink Lynx" userId="43154123f283b917" providerId="LiveId" clId="{F3AE059A-1F40-6246-AB52-1EAB014AC6E2}" dt="2024-07-24T12:35:03.953" v="32" actId="1076"/>
        <pc:sldMkLst>
          <pc:docMk/>
          <pc:sldMk cId="4211778279" sldId="296"/>
        </pc:sldMkLst>
        <pc:spChg chg="mod">
          <ac:chgData name="Ink Lynx" userId="43154123f283b917" providerId="LiveId" clId="{F3AE059A-1F40-6246-AB52-1EAB014AC6E2}" dt="2024-07-24T12:35:03.953" v="32" actId="1076"/>
          <ac:spMkLst>
            <pc:docMk/>
            <pc:sldMk cId="4211778279" sldId="296"/>
            <ac:spMk id="3" creationId="{06DDC65F-FF60-9E88-9A04-DC35A647156C}"/>
          </ac:spMkLst>
        </pc:spChg>
      </pc:sldChg>
      <pc:sldChg chg="modSp">
        <pc:chgData name="Ink Lynx" userId="43154123f283b917" providerId="LiveId" clId="{F3AE059A-1F40-6246-AB52-1EAB014AC6E2}" dt="2024-07-24T12:37:13.868" v="56" actId="255"/>
        <pc:sldMkLst>
          <pc:docMk/>
          <pc:sldMk cId="3440251338" sldId="326"/>
        </pc:sldMkLst>
        <pc:spChg chg="mod">
          <ac:chgData name="Ink Lynx" userId="43154123f283b917" providerId="LiveId" clId="{F3AE059A-1F40-6246-AB52-1EAB014AC6E2}" dt="2024-07-24T12:36:22.820" v="39" actId="22"/>
          <ac:spMkLst>
            <pc:docMk/>
            <pc:sldMk cId="3440251338" sldId="326"/>
            <ac:spMk id="2" creationId="{F69EF73D-6899-3B7E-AE5F-D6E09AB7AED8}"/>
          </ac:spMkLst>
        </pc:spChg>
        <pc:spChg chg="mod">
          <ac:chgData name="Ink Lynx" userId="43154123f283b917" providerId="LiveId" clId="{F3AE059A-1F40-6246-AB52-1EAB014AC6E2}" dt="2024-07-24T12:37:13.868" v="56" actId="255"/>
          <ac:spMkLst>
            <pc:docMk/>
            <pc:sldMk cId="3440251338" sldId="326"/>
            <ac:spMk id="3" creationId="{06DDC65F-FF60-9E88-9A04-DC35A647156C}"/>
          </ac:spMkLst>
        </pc:spChg>
      </pc:sldChg>
      <pc:sldChg chg="modSp">
        <pc:chgData name="Ink Lynx" userId="43154123f283b917" providerId="LiveId" clId="{F3AE059A-1F40-6246-AB52-1EAB014AC6E2}" dt="2024-07-24T12:35:41.811" v="37" actId="255"/>
        <pc:sldMkLst>
          <pc:docMk/>
          <pc:sldMk cId="1839352802" sldId="327"/>
        </pc:sldMkLst>
        <pc:spChg chg="mod">
          <ac:chgData name="Ink Lynx" userId="43154123f283b917" providerId="LiveId" clId="{F3AE059A-1F40-6246-AB52-1EAB014AC6E2}" dt="2024-07-24T12:35:41.811" v="37" actId="255"/>
          <ac:spMkLst>
            <pc:docMk/>
            <pc:sldMk cId="1839352802" sldId="327"/>
            <ac:spMk id="3" creationId="{06DDC65F-FF60-9E88-9A04-DC35A647156C}"/>
          </ac:spMkLst>
        </pc:spChg>
      </pc:sldChg>
      <pc:sldChg chg="del">
        <pc:chgData name="Ink Lynx" userId="43154123f283b917" providerId="LiveId" clId="{F3AE059A-1F40-6246-AB52-1EAB014AC6E2}" dt="2024-07-24T12:37:20.030" v="57" actId="2696"/>
        <pc:sldMkLst>
          <pc:docMk/>
          <pc:sldMk cId="331274199" sldId="328"/>
        </pc:sldMkLst>
      </pc:sldChg>
      <pc:sldChg chg="del">
        <pc:chgData name="Ink Lynx" userId="43154123f283b917" providerId="LiveId" clId="{F3AE059A-1F40-6246-AB52-1EAB014AC6E2}" dt="2024-07-24T12:36:06.080" v="38" actId="2696"/>
        <pc:sldMkLst>
          <pc:docMk/>
          <pc:sldMk cId="2996408194" sldId="330"/>
        </pc:sldMkLst>
      </pc:sldChg>
      <pc:sldChg chg="del">
        <pc:chgData name="Ink Lynx" userId="43154123f283b917" providerId="LiveId" clId="{F3AE059A-1F40-6246-AB52-1EAB014AC6E2}" dt="2024-07-24T12:37:21.488" v="58" actId="2696"/>
        <pc:sldMkLst>
          <pc:docMk/>
          <pc:sldMk cId="299394283" sldId="331"/>
        </pc:sldMkLst>
      </pc:sldChg>
      <pc:sldChg chg="del">
        <pc:chgData name="Ink Lynx" userId="43154123f283b917" providerId="LiveId" clId="{F3AE059A-1F40-6246-AB52-1EAB014AC6E2}" dt="2024-07-24T12:37:25.271" v="59" actId="2696"/>
        <pc:sldMkLst>
          <pc:docMk/>
          <pc:sldMk cId="379151526" sldId="332"/>
        </pc:sldMkLst>
      </pc:sldChg>
      <pc:sldChg chg="add del">
        <pc:chgData name="Ink Lynx" userId="43154123f283b917" providerId="LiveId" clId="{F3AE059A-1F40-6246-AB52-1EAB014AC6E2}" dt="2024-07-25T13:31:15.191" v="65" actId="571"/>
        <pc:sldMkLst>
          <pc:docMk/>
          <pc:sldMk cId="457808102" sldId="335"/>
        </pc:sldMk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69258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13.2 </a:t>
            </a:r>
            <a:r>
              <a:rPr lang="en-US" dirty="0"/>
              <a:t>Active</a:t>
            </a:r>
            <a:r>
              <a:rPr lang="en-US" baseline="0" dirty="0"/>
              <a:t> shooter procedures.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77655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171559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414282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03989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326704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3090170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6741E47B-8F82-F2B5-2A0A-99A29F4797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4000" y="342000"/>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BB447BC2-3669-661A-89FF-801F082916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631" y="502071"/>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911352" y="493141"/>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74776" y="1930908"/>
            <a:ext cx="8177784"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a:extLst>
              <a:ext uri="{FF2B5EF4-FFF2-40B4-BE49-F238E27FC236}">
                <a16:creationId xmlns:a16="http://schemas.microsoft.com/office/drawing/2014/main" id="{CBED2AF1-84C7-F8E2-8C58-BB3113B58B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73414" y="1600937"/>
            <a:ext cx="2662985" cy="4398082"/>
          </a:xfrm>
          <a:prstGeom prst="rect">
            <a:avLst/>
          </a:prstGeom>
        </p:spPr>
      </p:pic>
    </p:spTree>
    <p:extLst>
      <p:ext uri="{BB962C8B-B14F-4D97-AF65-F5344CB8AC3E}">
        <p14:creationId xmlns:p14="http://schemas.microsoft.com/office/powerpoint/2010/main" val="4824742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911352" y="493141"/>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74776" y="1930907"/>
            <a:ext cx="7885176" cy="4433951"/>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6" name="Picture 5">
            <a:extLst>
              <a:ext uri="{FF2B5EF4-FFF2-40B4-BE49-F238E27FC236}">
                <a16:creationId xmlns:a16="http://schemas.microsoft.com/office/drawing/2014/main" id="{B05B6E20-02FD-116F-8BB0-6709FFEAC4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94617" y="1787236"/>
            <a:ext cx="2941781" cy="4412672"/>
          </a:xfrm>
          <a:prstGeom prst="rect">
            <a:avLst/>
          </a:prstGeom>
        </p:spPr>
      </p:pic>
    </p:spTree>
    <p:extLst>
      <p:ext uri="{BB962C8B-B14F-4D97-AF65-F5344CB8AC3E}">
        <p14:creationId xmlns:p14="http://schemas.microsoft.com/office/powerpoint/2010/main" val="12640753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911352" y="493141"/>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74776" y="1930907"/>
            <a:ext cx="6731369" cy="4433951"/>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3267983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974910" y="4722665"/>
            <a:ext cx="5102717" cy="2766806"/>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7387064" y="4642735"/>
            <a:ext cx="912055" cy="223105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147235">
            <a:off x="-844100" y="4620263"/>
            <a:ext cx="5023274" cy="2723731"/>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723" r:id="rId4"/>
    <p:sldLayoutId id="2147483724" r:id="rId5"/>
    <p:sldLayoutId id="214748372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3</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3</a:t>
            </a:r>
            <a:r>
              <a:rPr lang="en-US" sz="4000" b="0" dirty="0">
                <a:solidFill>
                  <a:schemeClr val="tx1"/>
                </a:solidFill>
                <a:latin typeface="Rockwell" panose="02060603020205020403" pitchFamily="18" charset="77"/>
              </a:rPr>
              <a:t>.2</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Safety in the Community</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11352" y="529717"/>
            <a:ext cx="10515600" cy="1325563"/>
          </a:xfrm>
        </p:spPr>
        <p:txBody>
          <a:bodyPr/>
          <a:lstStyle/>
          <a:p>
            <a:pPr algn="ctr"/>
            <a:r>
              <a:rPr lang="en-US" sz="5000" dirty="0"/>
              <a:t>Water Safety</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6488" y="1967483"/>
            <a:ext cx="10213294" cy="4433951"/>
          </a:xfrm>
        </p:spPr>
        <p:txBody>
          <a:bodyPr lIns="91440" tIns="45720" rIns="91440" bIns="45720" anchor="t"/>
          <a:lstStyle/>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Always swim with a friend and in areas with a lifeguard.</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Wear a U.S. Coast Guard–approved life jacket when swimming if you are inexperienced or on a boat of any kind.</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dive into shallow water or water you cannot see into.</a:t>
            </a:r>
          </a:p>
          <a:p>
            <a:pPr marL="342900" indent="-342900">
              <a:lnSpc>
                <a:spcPct val="10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When swimming in a lake, river, or an ocean, avoid swimming in really cold water and watch out for currents.</a:t>
            </a:r>
          </a:p>
        </p:txBody>
      </p:sp>
    </p:spTree>
    <p:extLst>
      <p:ext uri="{BB962C8B-B14F-4D97-AF65-F5344CB8AC3E}">
        <p14:creationId xmlns:p14="http://schemas.microsoft.com/office/powerpoint/2010/main" val="771762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Helping a Drowning Person</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61896" cy="3429000"/>
          </a:xfrm>
        </p:spPr>
        <p:txBody>
          <a:bodyPr lIns="91440" tIns="45720" rIns="91440" bIns="45720" anchor="t"/>
          <a:lstStyle/>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Reach out and have them grab your hand or arm so you can pull them to the edge.</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Make sure someone is holding on to you so you don’t get pulled in.</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Throw a life ring or buoy or extend a pool noodle for the person to grab onto so you can pull them to the edge.</a:t>
            </a:r>
          </a:p>
          <a:p>
            <a:pPr marL="342900" indent="-342900">
              <a:lnSpc>
                <a:spcPct val="113000"/>
              </a:lnSpc>
              <a:spcBef>
                <a:spcPts val="1200"/>
              </a:spcBef>
              <a:buFont typeface="Arial" panose="020B0604020202020204" pitchFamily="34" charset="0"/>
              <a:buChar char="•"/>
            </a:pPr>
            <a:endParaRPr lang="en-US" sz="24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80529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8760933"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Explain why it is important to report someone having a weapon at school even if you have only heard about it from someone and haven’t seen it yourself. </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Community</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8355661" cy="4201516"/>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 community is a group of people with a common interest participating in similar activities or having similar experiences.</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Your community includes your school, public places you go to, your home, and the online community of your social media.</a:t>
            </a:r>
          </a:p>
          <a:p>
            <a:pPr>
              <a:lnSpc>
                <a:spcPct val="114000"/>
              </a:lnSpc>
              <a:spcBef>
                <a:spcPts val="1200"/>
              </a:spcBef>
            </a:pPr>
            <a:r>
              <a:rPr lang="en-US" sz="2400" dirty="0">
                <a:latin typeface="Century Gothic" panose="020B0502020202020204" pitchFamily="34" charset="0"/>
                <a:cs typeface="Aptos Light" panose="020F0302020204030204" pitchFamily="34" charset="0"/>
              </a:rPr>
              <a:t>Community safety involves reducing injuries, practicing safe behaviors, and working to change unsafe situations.</a:t>
            </a:r>
          </a:p>
        </p:txBody>
      </p:sp>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11352" y="529717"/>
            <a:ext cx="10515600" cy="1325563"/>
          </a:xfrm>
        </p:spPr>
        <p:txBody>
          <a:bodyPr/>
          <a:lstStyle/>
          <a:p>
            <a:pPr algn="ctr"/>
            <a:r>
              <a:rPr lang="en-US" sz="5000" dirty="0"/>
              <a:t>School Safety</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940766" y="1592008"/>
            <a:ext cx="7544866" cy="4736275"/>
          </a:xfrm>
        </p:spPr>
        <p:txBody>
          <a:bodyPr lIns="91440" tIns="45720" rIns="91440" bIns="45720" anchor="t"/>
          <a:lstStyle/>
          <a:p>
            <a:pPr>
              <a:lnSpc>
                <a:spcPct val="100000"/>
              </a:lnSpc>
              <a:spcBef>
                <a:spcPts val="1200"/>
              </a:spcBef>
            </a:pPr>
            <a:r>
              <a:rPr lang="en-US" sz="2400" dirty="0">
                <a:latin typeface="Century Gothic" panose="020B0502020202020204" pitchFamily="34" charset="0"/>
                <a:cs typeface="Aptos Light" panose="020F0302020204030204" pitchFamily="34" charset="0"/>
              </a:rPr>
              <a:t>Schools are taking action to be safer and more prepared for dangerous situations:</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They are teaching problem-solving and communication skills so students can handle their emotions better. </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They are improving school designs by building hallways that have convenient exits and are well lit without dead-end hallways. </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They are locating office areas centrally for easy access from all locations.</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They are locking all outside doors so visitors must enter through a main door and show identification to get in.</a:t>
            </a:r>
            <a:endParaRPr lang="en-US" sz="14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421177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Active Shooter Situations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24242" cy="3429000"/>
          </a:xfrm>
        </p:spPr>
        <p:txBody>
          <a:bodyPr lIns="91440" tIns="45720" rIns="91440" bIns="45720" anchor="t"/>
          <a:lstStyle/>
          <a:p>
            <a:pPr>
              <a:lnSpc>
                <a:spcPct val="100000"/>
              </a:lnSpc>
              <a:spcBef>
                <a:spcPts val="1200"/>
              </a:spcBef>
            </a:pPr>
            <a:r>
              <a:rPr lang="en-US" sz="2400" dirty="0">
                <a:latin typeface="Century Gothic" panose="020B0502020202020204" pitchFamily="34" charset="0"/>
                <a:cs typeface="Aptos Light" panose="020F0302020204030204" pitchFamily="34" charset="0"/>
              </a:rPr>
              <a:t>An </a:t>
            </a:r>
            <a:r>
              <a:rPr lang="en-US" b="1" dirty="0">
                <a:solidFill>
                  <a:srgbClr val="BF0071"/>
                </a:solidFill>
              </a:rPr>
              <a:t>active shooter </a:t>
            </a:r>
            <a:r>
              <a:rPr lang="en-US" sz="2400" dirty="0">
                <a:latin typeface="Century Gothic" panose="020B0502020202020204" pitchFamily="34" charset="0"/>
                <a:cs typeface="Aptos Light" panose="020F0302020204030204" pitchFamily="34" charset="0"/>
              </a:rPr>
              <a:t>is an individual actively engaged in killing or attempting to kill people in a populated area.</a:t>
            </a:r>
          </a:p>
          <a:p>
            <a:pPr>
              <a:lnSpc>
                <a:spcPct val="100000"/>
              </a:lnSpc>
              <a:spcBef>
                <a:spcPts val="1200"/>
              </a:spcBef>
            </a:pPr>
            <a:r>
              <a:rPr lang="en-US" sz="2400" dirty="0">
                <a:latin typeface="Century Gothic" panose="020B0502020202020204" pitchFamily="34" charset="0"/>
                <a:cs typeface="Aptos Light" panose="020F0302020204030204" pitchFamily="34" charset="0"/>
              </a:rPr>
              <a:t>The appropriate active shooter response is to:</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Run from the shooter.</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Hide, if escape is not possible.</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Fight as a last resort and only if your life is in danger.</a:t>
            </a:r>
            <a:endParaRPr lang="en-US" sz="14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40792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Active Shooter Procedures</a:t>
            </a:r>
            <a:endParaRPr lang="en-US" sz="3000" dirty="0"/>
          </a:p>
        </p:txBody>
      </p:sp>
      <p:pic>
        <p:nvPicPr>
          <p:cNvPr id="8" name="Picture 7" descr="Run away if you can. Help others escape if possible. Call 9 1 1 when you are safe. If you cannot escape, hide, be very quiet, turn off lights, lock and barricade the door, silence your cell phone, and stay hidden until law enforcement tells you to come out. Fight if there is no other option. Improvise and use chairs, fire extinguishers, etc.">
            <a:extLst>
              <a:ext uri="{FF2B5EF4-FFF2-40B4-BE49-F238E27FC236}">
                <a16:creationId xmlns:a16="http://schemas.microsoft.com/office/drawing/2014/main" id="{235EC60A-08B6-FC42-A2B3-C1142B7547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584" y="1757088"/>
            <a:ext cx="9914831" cy="4586245"/>
          </a:xfrm>
          <a:prstGeom prst="rect">
            <a:avLst/>
          </a:prstGeom>
        </p:spPr>
      </p:pic>
    </p:spTree>
    <p:extLst>
      <p:ext uri="{BB962C8B-B14F-4D97-AF65-F5344CB8AC3E}">
        <p14:creationId xmlns:p14="http://schemas.microsoft.com/office/powerpoint/2010/main" val="177219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Public Safety</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3"/>
            <a:ext cx="10978787" cy="4372649"/>
          </a:xfrm>
        </p:spPr>
        <p:txBody>
          <a:bodyPr lIns="91440" tIns="45720" rIns="91440" bIns="45720" anchor="t"/>
          <a:lstStyle/>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Be aware of where you are and who is around you.</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Always tell your guardian where you’re going and whom you are with.</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Never talk to strangers or accept rides.</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Be alert for suspicious people or vehicles.</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Avoid walking alone at night.</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Always have your charged cell phone with you.</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Carry only as much cash as you need.</a:t>
            </a:r>
          </a:p>
          <a:p>
            <a:pPr marL="342900" indent="-342900">
              <a:lnSpc>
                <a:spcPct val="110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Trust your judgment and leave a location if you feel uncomfortable.</a:t>
            </a:r>
          </a:p>
        </p:txBody>
      </p:sp>
    </p:spTree>
    <p:extLst>
      <p:ext uri="{BB962C8B-B14F-4D97-AF65-F5344CB8AC3E}">
        <p14:creationId xmlns:p14="http://schemas.microsoft.com/office/powerpoint/2010/main" val="124529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237744" y="529717"/>
            <a:ext cx="11832336" cy="1325563"/>
          </a:xfrm>
        </p:spPr>
        <p:txBody>
          <a:bodyPr/>
          <a:lstStyle/>
          <a:p>
            <a:pPr algn="ctr"/>
            <a:r>
              <a:rPr lang="en-US" sz="5000" dirty="0"/>
              <a:t>Pedestrian and Bicycle Safety</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6488" y="1967483"/>
            <a:ext cx="7610856" cy="4652773"/>
          </a:xfrm>
        </p:spPr>
        <p:txBody>
          <a:bodyPr lIns="91440" tIns="45720" rIns="91440" bIns="45720" anchor="t"/>
          <a:lstStyle/>
          <a:p>
            <a:pPr marL="342900" indent="-342900">
              <a:lnSpc>
                <a:spcPct val="110000"/>
              </a:lnSpc>
              <a:buFont typeface="Arial" panose="020B0604020202020204" pitchFamily="34" charset="0"/>
              <a:buChar char="•"/>
            </a:pPr>
            <a:r>
              <a:rPr lang="en-IN" sz="2200" dirty="0">
                <a:latin typeface="Century Gothic" panose="020B0502020202020204" pitchFamily="34" charset="0"/>
                <a:cs typeface="Aptos Light" panose="020F0302020204030204" pitchFamily="34" charset="0"/>
              </a:rPr>
              <a:t>Stay alert to what you are doing.</a:t>
            </a:r>
          </a:p>
          <a:p>
            <a:pPr marL="342900" indent="-342900">
              <a:lnSpc>
                <a:spcPct val="110000"/>
              </a:lnSpc>
              <a:buFont typeface="Arial" panose="020B0604020202020204" pitchFamily="34" charset="0"/>
              <a:buChar char="•"/>
            </a:pPr>
            <a:r>
              <a:rPr lang="en-US" sz="2200" dirty="0">
                <a:latin typeface="Century Gothic" panose="020B0502020202020204" pitchFamily="34" charset="0"/>
                <a:cs typeface="Aptos Light" panose="020F0302020204030204" pitchFamily="34" charset="0"/>
              </a:rPr>
              <a:t>Wear bright clothing and reflective gear so you are easily seen.</a:t>
            </a:r>
          </a:p>
          <a:p>
            <a:pPr marL="342900" indent="-342900">
              <a:lnSpc>
                <a:spcPct val="110000"/>
              </a:lnSpc>
              <a:buFont typeface="Arial" panose="020B0604020202020204" pitchFamily="34" charset="0"/>
              <a:buChar char="•"/>
            </a:pPr>
            <a:r>
              <a:rPr lang="en-US" sz="2200" dirty="0">
                <a:latin typeface="Century Gothic" panose="020B0502020202020204" pitchFamily="34" charset="0"/>
                <a:cs typeface="Aptos Light" panose="020F0302020204030204" pitchFamily="34" charset="0"/>
              </a:rPr>
              <a:t>Look both ways several times before crossing a road and cross only at corners, intersections, or marked crosswalks.</a:t>
            </a:r>
          </a:p>
          <a:p>
            <a:pPr marL="342900" indent="-342900">
              <a:lnSpc>
                <a:spcPct val="110000"/>
              </a:lnSpc>
              <a:buFont typeface="Arial" panose="020B0604020202020204" pitchFamily="34" charset="0"/>
              <a:buChar char="•"/>
            </a:pPr>
            <a:r>
              <a:rPr lang="en-US" sz="2200" dirty="0">
                <a:latin typeface="Century Gothic" panose="020B0502020202020204" pitchFamily="34" charset="0"/>
                <a:cs typeface="Aptos Light" panose="020F0302020204030204" pitchFamily="34" charset="0"/>
              </a:rPr>
              <a:t>If there is no sidewalk, walk on the shoulder on the left side of the road facing traffic.</a:t>
            </a:r>
          </a:p>
          <a:p>
            <a:pPr marL="342900" indent="-342900">
              <a:lnSpc>
                <a:spcPct val="110000"/>
              </a:lnSpc>
              <a:buFont typeface="Arial" panose="020B0604020202020204" pitchFamily="34" charset="0"/>
              <a:buChar char="•"/>
            </a:pPr>
            <a:r>
              <a:rPr lang="en-US" sz="2200" dirty="0">
                <a:latin typeface="Century Gothic" panose="020B0502020202020204" pitchFamily="34" charset="0"/>
                <a:cs typeface="Aptos Light" panose="020F0302020204030204" pitchFamily="34" charset="0"/>
              </a:rPr>
              <a:t>When riding a bike, wear a properly fitting bicycle helmet to reduce head and brain injuries if there is a crash.</a:t>
            </a:r>
          </a:p>
        </p:txBody>
      </p:sp>
    </p:spTree>
    <p:extLst>
      <p:ext uri="{BB962C8B-B14F-4D97-AF65-F5344CB8AC3E}">
        <p14:creationId xmlns:p14="http://schemas.microsoft.com/office/powerpoint/2010/main" val="1839352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Distracted Driving</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3"/>
            <a:ext cx="10364571" cy="3990501"/>
          </a:xfrm>
        </p:spPr>
        <p:txBody>
          <a:bodyPr lIns="91440" tIns="45720" rIns="91440" bIns="45720" anchor="t"/>
          <a:lstStyle/>
          <a:p>
            <a:pPr>
              <a:lnSpc>
                <a:spcPct val="114000"/>
              </a:lnSpc>
              <a:spcBef>
                <a:spcPts val="800"/>
              </a:spcBef>
            </a:pPr>
            <a:r>
              <a:rPr lang="en-US" b="1" dirty="0">
                <a:solidFill>
                  <a:srgbClr val="BF0071"/>
                </a:solidFill>
              </a:rPr>
              <a:t>Distracted driving </a:t>
            </a:r>
            <a:r>
              <a:rPr lang="en-US" sz="2400" dirty="0">
                <a:latin typeface="Century Gothic" panose="020B0502020202020204" pitchFamily="34" charset="0"/>
                <a:cs typeface="Aptos Light" panose="020F0302020204030204" pitchFamily="34" charset="0"/>
              </a:rPr>
              <a:t>is any activity that takes the driver’s attention away from driving.</a:t>
            </a:r>
          </a:p>
          <a:p>
            <a:pPr>
              <a:lnSpc>
                <a:spcPct val="114000"/>
              </a:lnSpc>
              <a:spcBef>
                <a:spcPts val="800"/>
              </a:spcBef>
            </a:pPr>
            <a:r>
              <a:rPr lang="en-US" sz="2400" dirty="0">
                <a:latin typeface="Century Gothic" panose="020B0502020202020204" pitchFamily="34" charset="0"/>
                <a:cs typeface="Aptos Light" panose="020F0302020204030204" pitchFamily="34" charset="0"/>
              </a:rPr>
              <a:t>Passengers in the car should</a:t>
            </a:r>
          </a:p>
          <a:p>
            <a:pPr lvl="1">
              <a:lnSpc>
                <a:spcPct val="114000"/>
              </a:lnSpc>
              <a:spcBef>
                <a:spcPts val="800"/>
              </a:spcBef>
            </a:pPr>
            <a:r>
              <a:rPr lang="en-US" sz="2200" dirty="0">
                <a:latin typeface="Century Gothic" panose="020B0502020202020204" pitchFamily="34" charset="0"/>
                <a:cs typeface="Aptos Light" panose="020F0302020204030204" pitchFamily="34" charset="0"/>
              </a:rPr>
              <a:t>not talk, as it could distract the driver</a:t>
            </a:r>
          </a:p>
          <a:p>
            <a:pPr lvl="1">
              <a:lnSpc>
                <a:spcPct val="114000"/>
              </a:lnSpc>
              <a:spcBef>
                <a:spcPts val="800"/>
              </a:spcBef>
            </a:pPr>
            <a:r>
              <a:rPr lang="en-US" sz="2200" dirty="0">
                <a:latin typeface="Century Gothic" panose="020B0502020202020204" pitchFamily="34" charset="0"/>
                <a:cs typeface="Aptos Light" panose="020F0302020204030204" pitchFamily="34" charset="0"/>
              </a:rPr>
              <a:t>take charge of the entertainment and navigation systems so the driver doesn’t have to worry about them</a:t>
            </a:r>
          </a:p>
          <a:p>
            <a:pPr>
              <a:lnSpc>
                <a:spcPct val="114000"/>
              </a:lnSpc>
              <a:spcBef>
                <a:spcPts val="800"/>
              </a:spcBef>
            </a:pPr>
            <a:r>
              <a:rPr lang="en-US" sz="2400" dirty="0">
                <a:latin typeface="Century Gothic" panose="020B0502020202020204" pitchFamily="34" charset="0"/>
                <a:cs typeface="Aptos Light" panose="020F0302020204030204" pitchFamily="34" charset="0"/>
              </a:rPr>
              <a:t>If you ride the school bus, make sure to listen to the directions given by the driver. </a:t>
            </a:r>
          </a:p>
        </p:txBody>
      </p:sp>
    </p:spTree>
    <p:extLst>
      <p:ext uri="{BB962C8B-B14F-4D97-AF65-F5344CB8AC3E}">
        <p14:creationId xmlns:p14="http://schemas.microsoft.com/office/powerpoint/2010/main" val="34402513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15039</TotalTime>
  <Words>644</Words>
  <Application>Microsoft Office PowerPoint</Application>
  <PresentationFormat>Widescreen</PresentationFormat>
  <Paragraphs>62</Paragraphs>
  <Slides>11</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Aptos</vt:lpstr>
      <vt:lpstr>Arial</vt:lpstr>
      <vt:lpstr>Century Gothic</vt:lpstr>
      <vt:lpstr>Rockwell</vt:lpstr>
      <vt:lpstr>1_Office Theme</vt:lpstr>
      <vt:lpstr>Custom Design</vt:lpstr>
      <vt:lpstr>Safety in the Community</vt:lpstr>
      <vt:lpstr>Write About It</vt:lpstr>
      <vt:lpstr>Community</vt:lpstr>
      <vt:lpstr>School Safety</vt:lpstr>
      <vt:lpstr>Active Shooter Situations</vt:lpstr>
      <vt:lpstr>Active Shooter Procedures</vt:lpstr>
      <vt:lpstr>Public Safety</vt:lpstr>
      <vt:lpstr>Pedestrian and Bicycle Safety</vt:lpstr>
      <vt:lpstr>Distracted Driving</vt:lpstr>
      <vt:lpstr>Water Safety</vt:lpstr>
      <vt:lpstr>Helping a Drowning Person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Lesson 13.2: Safety in the Community</dc:title>
  <dc:creator>Joanne Brummett</dc:creator>
  <cp:lastModifiedBy>Laura Farrell</cp:lastModifiedBy>
  <cp:revision>183</cp:revision>
  <dcterms:created xsi:type="dcterms:W3CDTF">2024-04-04T14:49:27Z</dcterms:created>
  <dcterms:modified xsi:type="dcterms:W3CDTF">2024-10-08T17:41:43Z</dcterms:modified>
</cp:coreProperties>
</file>