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337" r:id="rId3"/>
    <p:sldId id="334" r:id="rId4"/>
    <p:sldId id="338" r:id="rId5"/>
    <p:sldId id="345" r:id="rId6"/>
    <p:sldId id="346" r:id="rId7"/>
    <p:sldId id="357" r:id="rId8"/>
    <p:sldId id="347" r:id="rId9"/>
    <p:sldId id="348" r:id="rId10"/>
    <p:sldId id="349" r:id="rId11"/>
    <p:sldId id="358" r:id="rId12"/>
    <p:sldId id="359" r:id="rId13"/>
    <p:sldId id="34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75F3D-D17C-9C09-AC40-E3073B3C6A2F}" v="1345" dt="2022-06-01T22:59:36.040"/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C1B36582-FC03-7058-4FE4-B69F32D7DDB3}"/>
    <pc:docChg chg="addSld delSld modSld">
      <pc:chgData name="jbarrya10@yahoo.com" userId="S::urn:spo:guest#jbarrya10@yahoo.com::" providerId="AD" clId="Web-{C1B36582-FC03-7058-4FE4-B69F32D7DDB3}" dt="2022-06-02T19:16:49.625" v="568" actId="20577"/>
      <pc:docMkLst>
        <pc:docMk/>
      </pc:docMkLst>
      <pc:sldChg chg="modSp">
        <pc:chgData name="jbarrya10@yahoo.com" userId="S::urn:spo:guest#jbarrya10@yahoo.com::" providerId="AD" clId="Web-{C1B36582-FC03-7058-4FE4-B69F32D7DDB3}" dt="2022-06-02T19:16:49.625" v="568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C1B36582-FC03-7058-4FE4-B69F32D7DDB3}" dt="2022-06-02T19:16:49.625" v="568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">
        <pc:chgData name="jbarrya10@yahoo.com" userId="S::urn:spo:guest#jbarrya10@yahoo.com::" providerId="AD" clId="Web-{C1B36582-FC03-7058-4FE4-B69F32D7DDB3}" dt="2022-06-02T18:58:05.095" v="5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C1B36582-FC03-7058-4FE4-B69F32D7DDB3}" dt="2022-06-02T18:58:05.095" v="5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del">
        <pc:chgData name="jbarrya10@yahoo.com" userId="S::urn:spo:guest#jbarrya10@yahoo.com::" providerId="AD" clId="Web-{C1B36582-FC03-7058-4FE4-B69F32D7DDB3}" dt="2022-06-02T19:10:46.475" v="450"/>
        <pc:sldMkLst>
          <pc:docMk/>
          <pc:sldMk cId="2439844706" sldId="350"/>
        </pc:sldMkLst>
      </pc:sldChg>
      <pc:sldChg chg="del">
        <pc:chgData name="jbarrya10@yahoo.com" userId="S::urn:spo:guest#jbarrya10@yahoo.com::" providerId="AD" clId="Web-{C1B36582-FC03-7058-4FE4-B69F32D7DDB3}" dt="2022-06-02T19:10:48.397" v="451"/>
        <pc:sldMkLst>
          <pc:docMk/>
          <pc:sldMk cId="1554075232" sldId="351"/>
        </pc:sldMkLst>
      </pc:sldChg>
      <pc:sldChg chg="del">
        <pc:chgData name="jbarrya10@yahoo.com" userId="S::urn:spo:guest#jbarrya10@yahoo.com::" providerId="AD" clId="Web-{C1B36582-FC03-7058-4FE4-B69F32D7DDB3}" dt="2022-06-02T19:10:50.084" v="452"/>
        <pc:sldMkLst>
          <pc:docMk/>
          <pc:sldMk cId="3495235149" sldId="352"/>
        </pc:sldMkLst>
      </pc:sldChg>
      <pc:sldChg chg="del">
        <pc:chgData name="jbarrya10@yahoo.com" userId="S::urn:spo:guest#jbarrya10@yahoo.com::" providerId="AD" clId="Web-{C1B36582-FC03-7058-4FE4-B69F32D7DDB3}" dt="2022-06-02T19:10:51.600" v="453"/>
        <pc:sldMkLst>
          <pc:docMk/>
          <pc:sldMk cId="753146582" sldId="353"/>
        </pc:sldMkLst>
      </pc:sldChg>
      <pc:sldChg chg="del">
        <pc:chgData name="jbarrya10@yahoo.com" userId="S::urn:spo:guest#jbarrya10@yahoo.com::" providerId="AD" clId="Web-{C1B36582-FC03-7058-4FE4-B69F32D7DDB3}" dt="2022-06-02T19:10:52.334" v="454"/>
        <pc:sldMkLst>
          <pc:docMk/>
          <pc:sldMk cId="2115314196" sldId="354"/>
        </pc:sldMkLst>
      </pc:sldChg>
      <pc:sldChg chg="del">
        <pc:chgData name="jbarrya10@yahoo.com" userId="S::urn:spo:guest#jbarrya10@yahoo.com::" providerId="AD" clId="Web-{C1B36582-FC03-7058-4FE4-B69F32D7DDB3}" dt="2022-06-02T19:10:53.865" v="455"/>
        <pc:sldMkLst>
          <pc:docMk/>
          <pc:sldMk cId="1480664737" sldId="355"/>
        </pc:sldMkLst>
      </pc:sldChg>
      <pc:sldChg chg="modSp">
        <pc:chgData name="jbarrya10@yahoo.com" userId="S::urn:spo:guest#jbarrya10@yahoo.com::" providerId="AD" clId="Web-{C1B36582-FC03-7058-4FE4-B69F32D7DDB3}" dt="2022-06-02T19:03:48.010" v="202" actId="20577"/>
        <pc:sldMkLst>
          <pc:docMk/>
          <pc:sldMk cId="3316668369" sldId="358"/>
        </pc:sldMkLst>
        <pc:spChg chg="mod">
          <ac:chgData name="jbarrya10@yahoo.com" userId="S::urn:spo:guest#jbarrya10@yahoo.com::" providerId="AD" clId="Web-{C1B36582-FC03-7058-4FE4-B69F32D7DDB3}" dt="2022-06-02T18:57:57.188" v="4" actId="20577"/>
          <ac:spMkLst>
            <pc:docMk/>
            <pc:sldMk cId="3316668369" sldId="358"/>
            <ac:spMk id="2" creationId="{F632FE3C-71D5-BB9B-1186-D86FC4C648FB}"/>
          </ac:spMkLst>
        </pc:spChg>
        <pc:spChg chg="mod">
          <ac:chgData name="jbarrya10@yahoo.com" userId="S::urn:spo:guest#jbarrya10@yahoo.com::" providerId="AD" clId="Web-{C1B36582-FC03-7058-4FE4-B69F32D7DDB3}" dt="2022-06-02T19:03:48.010" v="202" actId="20577"/>
          <ac:spMkLst>
            <pc:docMk/>
            <pc:sldMk cId="3316668369" sldId="358"/>
            <ac:spMk id="3" creationId="{5CDDF240-4182-1209-08EB-0EA53BDDA84C}"/>
          </ac:spMkLst>
        </pc:spChg>
      </pc:sldChg>
      <pc:sldChg chg="modSp new">
        <pc:chgData name="jbarrya10@yahoo.com" userId="S::urn:spo:guest#jbarrya10@yahoo.com::" providerId="AD" clId="Web-{C1B36582-FC03-7058-4FE4-B69F32D7DDB3}" dt="2022-06-02T19:10:06.520" v="449" actId="20577"/>
        <pc:sldMkLst>
          <pc:docMk/>
          <pc:sldMk cId="3444910864" sldId="359"/>
        </pc:sldMkLst>
        <pc:spChg chg="mod">
          <ac:chgData name="jbarrya10@yahoo.com" userId="S::urn:spo:guest#jbarrya10@yahoo.com::" providerId="AD" clId="Web-{C1B36582-FC03-7058-4FE4-B69F32D7DDB3}" dt="2022-06-02T19:04:26.918" v="213" actId="20577"/>
          <ac:spMkLst>
            <pc:docMk/>
            <pc:sldMk cId="3444910864" sldId="359"/>
            <ac:spMk id="2" creationId="{DC60EAB4-5149-1E23-519D-36745356AF6E}"/>
          </ac:spMkLst>
        </pc:spChg>
        <pc:spChg chg="mod">
          <ac:chgData name="jbarrya10@yahoo.com" userId="S::urn:spo:guest#jbarrya10@yahoo.com::" providerId="AD" clId="Web-{C1B36582-FC03-7058-4FE4-B69F32D7DDB3}" dt="2022-06-02T19:10:06.520" v="449" actId="20577"/>
          <ac:spMkLst>
            <pc:docMk/>
            <pc:sldMk cId="3444910864" sldId="359"/>
            <ac:spMk id="3" creationId="{AD6B70C0-F8EF-02EC-4208-68045A7067D5}"/>
          </ac:spMkLst>
        </pc:spChg>
      </pc:sldChg>
    </pc:docChg>
  </pc:docChgLst>
  <pc:docChgLst>
    <pc:chgData name="jbarrya10@yahoo.com" userId="S::urn:spo:guest#jbarrya10@yahoo.com::" providerId="AD" clId="Web-{0E975F3D-D17C-9C09-AC40-E3073B3C6A2F}"/>
    <pc:docChg chg="addSld modSld">
      <pc:chgData name="jbarrya10@yahoo.com" userId="S::urn:spo:guest#jbarrya10@yahoo.com::" providerId="AD" clId="Web-{0E975F3D-D17C-9C09-AC40-E3073B3C6A2F}" dt="2022-06-01T22:59:36.040" v="1356" actId="20577"/>
      <pc:docMkLst>
        <pc:docMk/>
      </pc:docMkLst>
      <pc:sldChg chg="modSp">
        <pc:chgData name="jbarrya10@yahoo.com" userId="S::urn:spo:guest#jbarrya10@yahoo.com::" providerId="AD" clId="Web-{0E975F3D-D17C-9C09-AC40-E3073B3C6A2F}" dt="2022-06-01T22:04:41.610" v="239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0E975F3D-D17C-9C09-AC40-E3073B3C6A2F}" dt="2022-06-01T21:57:02.721" v="18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0E975F3D-D17C-9C09-AC40-E3073B3C6A2F}" dt="2022-06-01T22:04:41.610" v="239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0E975F3D-D17C-9C09-AC40-E3073B3C6A2F}" dt="2022-06-01T22:36:59.527" v="866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0E975F3D-D17C-9C09-AC40-E3073B3C6A2F}" dt="2022-06-01T22:07:08.739" v="255" actId="20577"/>
          <ac:spMkLst>
            <pc:docMk/>
            <pc:sldMk cId="3095111002" sldId="346"/>
            <ac:spMk id="2" creationId="{D9017B3B-BE4A-E5A8-4DF1-18B9E9EE8610}"/>
          </ac:spMkLst>
        </pc:spChg>
        <pc:spChg chg="mod">
          <ac:chgData name="jbarrya10@yahoo.com" userId="S::urn:spo:guest#jbarrya10@yahoo.com::" providerId="AD" clId="Web-{0E975F3D-D17C-9C09-AC40-E3073B3C6A2F}" dt="2022-06-01T22:36:59.527" v="866" actId="20577"/>
          <ac:spMkLst>
            <pc:docMk/>
            <pc:sldMk cId="3095111002" sldId="346"/>
            <ac:spMk id="3" creationId="{3857C261-06F4-CB44-A685-348509665F81}"/>
          </ac:spMkLst>
        </pc:spChg>
      </pc:sldChg>
      <pc:sldChg chg="modSp">
        <pc:chgData name="jbarrya10@yahoo.com" userId="S::urn:spo:guest#jbarrya10@yahoo.com::" providerId="AD" clId="Web-{0E975F3D-D17C-9C09-AC40-E3073B3C6A2F}" dt="2022-06-01T22:39:49.552" v="904" actId="20577"/>
        <pc:sldMkLst>
          <pc:docMk/>
          <pc:sldMk cId="3028648632" sldId="347"/>
        </pc:sldMkLst>
        <pc:spChg chg="mod">
          <ac:chgData name="jbarrya10@yahoo.com" userId="S::urn:spo:guest#jbarrya10@yahoo.com::" providerId="AD" clId="Web-{0E975F3D-D17C-9C09-AC40-E3073B3C6A2F}" dt="2022-06-01T22:37:27.762" v="887" actId="20577"/>
          <ac:spMkLst>
            <pc:docMk/>
            <pc:sldMk cId="3028648632" sldId="347"/>
            <ac:spMk id="2" creationId="{1801095D-2BCE-2187-53E0-EC4E2AEDE0B4}"/>
          </ac:spMkLst>
        </pc:spChg>
        <pc:spChg chg="mod">
          <ac:chgData name="jbarrya10@yahoo.com" userId="S::urn:spo:guest#jbarrya10@yahoo.com::" providerId="AD" clId="Web-{0E975F3D-D17C-9C09-AC40-E3073B3C6A2F}" dt="2022-06-01T22:39:49.552" v="904" actId="20577"/>
          <ac:spMkLst>
            <pc:docMk/>
            <pc:sldMk cId="3028648632" sldId="347"/>
            <ac:spMk id="3" creationId="{AB737AAA-4DDE-2613-4D04-6D02166796BC}"/>
          </ac:spMkLst>
        </pc:spChg>
      </pc:sldChg>
      <pc:sldChg chg="modSp">
        <pc:chgData name="jbarrya10@yahoo.com" userId="S::urn:spo:guest#jbarrya10@yahoo.com::" providerId="AD" clId="Web-{0E975F3D-D17C-9C09-AC40-E3073B3C6A2F}" dt="2022-06-01T22:51:23.463" v="1144" actId="20577"/>
        <pc:sldMkLst>
          <pc:docMk/>
          <pc:sldMk cId="491670487" sldId="348"/>
        </pc:sldMkLst>
        <pc:spChg chg="mod">
          <ac:chgData name="jbarrya10@yahoo.com" userId="S::urn:spo:guest#jbarrya10@yahoo.com::" providerId="AD" clId="Web-{0E975F3D-D17C-9C09-AC40-E3073B3C6A2F}" dt="2022-06-01T22:40:57.835" v="908" actId="20577"/>
          <ac:spMkLst>
            <pc:docMk/>
            <pc:sldMk cId="491670487" sldId="348"/>
            <ac:spMk id="2" creationId="{0096A166-D65A-C8EB-460F-1B6C2D0096B6}"/>
          </ac:spMkLst>
        </pc:spChg>
        <pc:spChg chg="mod">
          <ac:chgData name="jbarrya10@yahoo.com" userId="S::urn:spo:guest#jbarrya10@yahoo.com::" providerId="AD" clId="Web-{0E975F3D-D17C-9C09-AC40-E3073B3C6A2F}" dt="2022-06-01T22:51:23.463" v="1144" actId="20577"/>
          <ac:spMkLst>
            <pc:docMk/>
            <pc:sldMk cId="491670487" sldId="348"/>
            <ac:spMk id="3" creationId="{AA60DA0B-1B97-29A7-AC1F-FAB5DD4968EA}"/>
          </ac:spMkLst>
        </pc:spChg>
      </pc:sldChg>
      <pc:sldChg chg="modSp">
        <pc:chgData name="jbarrya10@yahoo.com" userId="S::urn:spo:guest#jbarrya10@yahoo.com::" providerId="AD" clId="Web-{0E975F3D-D17C-9C09-AC40-E3073B3C6A2F}" dt="2022-06-01T22:58:51.554" v="1351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0E975F3D-D17C-9C09-AC40-E3073B3C6A2F}" dt="2022-06-01T22:52:01.479" v="1155" actId="20577"/>
          <ac:spMkLst>
            <pc:docMk/>
            <pc:sldMk cId="640758151" sldId="349"/>
            <ac:spMk id="2" creationId="{CE38E150-8F50-9E3F-EDEF-2566FCAF5CC6}"/>
          </ac:spMkLst>
        </pc:spChg>
        <pc:spChg chg="mod">
          <ac:chgData name="jbarrya10@yahoo.com" userId="S::urn:spo:guest#jbarrya10@yahoo.com::" providerId="AD" clId="Web-{0E975F3D-D17C-9C09-AC40-E3073B3C6A2F}" dt="2022-06-01T22:58:51.554" v="1351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modSp new">
        <pc:chgData name="jbarrya10@yahoo.com" userId="S::urn:spo:guest#jbarrya10@yahoo.com::" providerId="AD" clId="Web-{0E975F3D-D17C-9C09-AC40-E3073B3C6A2F}" dt="2022-06-01T22:36:24.042" v="864" actId="20577"/>
        <pc:sldMkLst>
          <pc:docMk/>
          <pc:sldMk cId="1167635793" sldId="357"/>
        </pc:sldMkLst>
        <pc:spChg chg="mod">
          <ac:chgData name="jbarrya10@yahoo.com" userId="S::urn:spo:guest#jbarrya10@yahoo.com::" providerId="AD" clId="Web-{0E975F3D-D17C-9C09-AC40-E3073B3C6A2F}" dt="2022-06-01T22:21:00.999" v="574" actId="20577"/>
          <ac:spMkLst>
            <pc:docMk/>
            <pc:sldMk cId="1167635793" sldId="357"/>
            <ac:spMk id="2" creationId="{1103E074-053D-BC85-403E-C5E7F1C980C5}"/>
          </ac:spMkLst>
        </pc:spChg>
        <pc:spChg chg="mod">
          <ac:chgData name="jbarrya10@yahoo.com" userId="S::urn:spo:guest#jbarrya10@yahoo.com::" providerId="AD" clId="Web-{0E975F3D-D17C-9C09-AC40-E3073B3C6A2F}" dt="2022-06-01T22:36:24.042" v="864" actId="20577"/>
          <ac:spMkLst>
            <pc:docMk/>
            <pc:sldMk cId="1167635793" sldId="357"/>
            <ac:spMk id="3" creationId="{9B500B0A-3C86-5F26-265E-A3545B32CC1C}"/>
          </ac:spMkLst>
        </pc:spChg>
      </pc:sldChg>
      <pc:sldChg chg="modSp new">
        <pc:chgData name="jbarrya10@yahoo.com" userId="S::urn:spo:guest#jbarrya10@yahoo.com::" providerId="AD" clId="Web-{0E975F3D-D17C-9C09-AC40-E3073B3C6A2F}" dt="2022-06-01T22:59:36.040" v="1356" actId="20577"/>
        <pc:sldMkLst>
          <pc:docMk/>
          <pc:sldMk cId="3316668369" sldId="358"/>
        </pc:sldMkLst>
        <pc:spChg chg="mod">
          <ac:chgData name="jbarrya10@yahoo.com" userId="S::urn:spo:guest#jbarrya10@yahoo.com::" providerId="AD" clId="Web-{0E975F3D-D17C-9C09-AC40-E3073B3C6A2F}" dt="2022-06-01T22:59:36.040" v="1356" actId="20577"/>
          <ac:spMkLst>
            <pc:docMk/>
            <pc:sldMk cId="3316668369" sldId="358"/>
            <ac:spMk id="2" creationId="{F632FE3C-71D5-BB9B-1186-D86FC4C648FB}"/>
          </ac:spMkLst>
        </pc:spChg>
      </pc:sldChg>
    </pc:docChg>
  </pc:docChgLst>
  <pc:docChgLst>
    <pc:chgData name="jbarrya10@yahoo.com" userId="S::urn:spo:guest#jbarrya10@yahoo.com::" providerId="AD" clId="Web-{AD5E087A-00E7-9DC9-427D-3E0BE2870EC0}"/>
    <pc:docChg chg="addSld modSld">
      <pc:chgData name="jbarrya10@yahoo.com" userId="S::urn:spo:guest#jbarrya10@yahoo.com::" providerId="AD" clId="Web-{AD5E087A-00E7-9DC9-427D-3E0BE2870EC0}" dt="2022-06-01T20:15:38.143" v="383" actId="20577"/>
      <pc:docMkLst>
        <pc:docMk/>
      </pc:docMkLst>
      <pc:sldChg chg="modSp">
        <pc:chgData name="jbarrya10@yahoo.com" userId="S::urn:spo:guest#jbarrya10@yahoo.com::" providerId="AD" clId="Web-{AD5E087A-00E7-9DC9-427D-3E0BE2870EC0}" dt="2022-06-01T20:03:39.326" v="7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AD5E087A-00E7-9DC9-427D-3E0BE2870EC0}" dt="2022-06-01T20:03:34.545" v="6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AD5E087A-00E7-9DC9-427D-3E0BE2870EC0}" dt="2022-06-01T20:03:39.326" v="7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AD5E087A-00E7-9DC9-427D-3E0BE2870EC0}" dt="2022-06-01T20:06:13.471" v="9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AD5E087A-00E7-9DC9-427D-3E0BE2870EC0}" dt="2022-06-01T20:06:13.471" v="9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AD5E087A-00E7-9DC9-427D-3E0BE2870EC0}" dt="2022-06-01T20:09:05.960" v="174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AD5E087A-00E7-9DC9-427D-3E0BE2870EC0}" dt="2022-06-01T20:09:05.960" v="174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AD5E087A-00E7-9DC9-427D-3E0BE2870EC0}" dt="2022-06-01T20:15:38.143" v="383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AD5E087A-00E7-9DC9-427D-3E0BE2870EC0}" dt="2022-06-01T20:10:34.916" v="188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AD5E087A-00E7-9DC9-427D-3E0BE2870EC0}" dt="2022-06-01T20:15:38.143" v="383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 new">
        <pc:chgData name="jbarrya10@yahoo.com" userId="S::urn:spo:guest#jbarrya10@yahoo.com::" providerId="AD" clId="Web-{AD5E087A-00E7-9DC9-427D-3E0BE2870EC0}" dt="2022-06-01T20:10:22.087" v="180" actId="20577"/>
        <pc:sldMkLst>
          <pc:docMk/>
          <pc:sldMk cId="2094519414" sldId="356"/>
        </pc:sldMkLst>
        <pc:spChg chg="mod">
          <ac:chgData name="jbarrya10@yahoo.com" userId="S::urn:spo:guest#jbarrya10@yahoo.com::" providerId="AD" clId="Web-{AD5E087A-00E7-9DC9-427D-3E0BE2870EC0}" dt="2022-06-01T20:10:22.087" v="180" actId="20577"/>
          <ac:spMkLst>
            <pc:docMk/>
            <pc:sldMk cId="2094519414" sldId="356"/>
            <ac:spMk id="2" creationId="{41341CB2-F2C5-EA83-B42A-50F0E03E0C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3.2 Socioecological model of health.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5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Health Equity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3,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E150-8F50-9E3F-EDEF-2566FCAF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Health Disparities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91B7-BD38-7E74-B6C4-E09632B25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798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Examples of health disparities in the United States include the following:</a:t>
            </a:r>
            <a:endParaRPr lang="en-US" sz="2600" dirty="0"/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 panose="020B0604020202020204"/>
              </a:rPr>
              <a:t>Infant mortality.</a:t>
            </a:r>
            <a:r>
              <a:rPr lang="en-US" sz="2600" dirty="0">
                <a:solidFill>
                  <a:schemeClr val="tx1"/>
                </a:solidFill>
                <a:cs typeface="Arial" panose="020B0604020202020204"/>
              </a:rPr>
              <a:t> Babies born to Black women in the United States are more than two times as likely to die as babies born to White women.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 panose="020B0604020202020204"/>
              </a:rPr>
              <a:t>Cancer.</a:t>
            </a:r>
            <a:r>
              <a:rPr lang="en-US" sz="2600" dirty="0">
                <a:solidFill>
                  <a:schemeClr val="tx1"/>
                </a:solidFill>
                <a:cs typeface="Arial" panose="020B0604020202020204"/>
              </a:rPr>
              <a:t> Individuals with lower incomes and education levels are more likely to get cancer and die from it than their more affluent peers.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i="1" dirty="0">
                <a:solidFill>
                  <a:schemeClr val="tx1"/>
                </a:solidFill>
                <a:cs typeface="Arial" panose="020B0604020202020204"/>
              </a:rPr>
              <a:t>Dementia. </a:t>
            </a:r>
            <a:r>
              <a:rPr lang="en-US" sz="2600" dirty="0">
                <a:solidFill>
                  <a:schemeClr val="tx1"/>
                </a:solidFill>
                <a:cs typeface="Arial" panose="020B0604020202020204"/>
              </a:rPr>
              <a:t>Black people have the highest risk for dementia and are twice as likely as White people to develop Alzheimer’s disease.</a:t>
            </a:r>
          </a:p>
        </p:txBody>
      </p:sp>
    </p:spTree>
    <p:extLst>
      <p:ext uri="{BB962C8B-B14F-4D97-AF65-F5344CB8AC3E}">
        <p14:creationId xmlns:p14="http://schemas.microsoft.com/office/powerpoint/2010/main" val="64075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2FE3C-71D5-BB9B-1186-D86FC4C6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Impact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of Health Disparities </a:t>
            </a:r>
            <a:endParaRPr lang="en-US" sz="2400" i="1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DF240-4182-1209-08EB-0EA53BDD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Health disparities can affect individuals, families, and communities and can persist across generations. </a:t>
            </a:r>
          </a:p>
          <a:p>
            <a:r>
              <a:rPr lang="en-US" sz="2400" dirty="0">
                <a:cs typeface="Arial"/>
              </a:rPr>
              <a:t>The following are imp</a:t>
            </a:r>
            <a:r>
              <a:rPr lang="en-US" sz="2400" dirty="0">
                <a:solidFill>
                  <a:schemeClr val="tx1"/>
                </a:solidFill>
                <a:cs typeface="Arial"/>
              </a:rPr>
              <a:t>acts of health disparities: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Parents who might be too sick to work become low-income.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Unemployed, low-income people are less likely to have access to health insurance. They are more likely to avoid medical care and get sicker.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Children raised in poverty are less likely to persist in school or go to college, leaving them mired in poverty.</a:t>
            </a:r>
          </a:p>
        </p:txBody>
      </p:sp>
    </p:spTree>
    <p:extLst>
      <p:ext uri="{BB962C8B-B14F-4D97-AF65-F5344CB8AC3E}">
        <p14:creationId xmlns:p14="http://schemas.microsoft.com/office/powerpoint/2010/main" val="331666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0EAB4-5149-1E23-519D-36745356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Eliminating Health Disparities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B70C0-F8EF-02EC-4208-68045A706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U.S. government policies and efforts designed to reduce health disparities focus on designated priority populations and marginalized groups.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These groups and populations include people of color, women, children, older adults, and those with special health care needs.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No single approach will work to eliminate all health inequities and disparities.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Addressing disparities in health and health care is important to improving the nation’s overall health, workforce, and economic prosperity.</a:t>
            </a:r>
          </a:p>
        </p:txBody>
      </p:sp>
    </p:spTree>
    <p:extLst>
      <p:ext uri="{BB962C8B-B14F-4D97-AF65-F5344CB8AC3E}">
        <p14:creationId xmlns:p14="http://schemas.microsoft.com/office/powerpoint/2010/main" val="3444910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Use the socioecological model to analyze influences on your health. Explain how individual, interpersonal, community, organizational, and policy influences might affect your health status related to your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physical activity,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diet,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mental health,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 health.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Do you think you have the same access to services and opportunities as other people you know when it comes to things that might influence your health? Explain your response.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health equity is?</a:t>
            </a:r>
          </a:p>
          <a:p>
            <a:r>
              <a:rPr lang="en-US" dirty="0">
                <a:cs typeface="Arial"/>
              </a:rPr>
              <a:t>Compare and contrast the concepts of equity and equality?</a:t>
            </a:r>
          </a:p>
          <a:p>
            <a:r>
              <a:rPr lang="en-US" dirty="0">
                <a:cs typeface="Arial"/>
              </a:rPr>
              <a:t>Describe the major social and economic influences on health?</a:t>
            </a:r>
          </a:p>
          <a:p>
            <a:r>
              <a:rPr lang="en-US" dirty="0">
                <a:cs typeface="Arial"/>
              </a:rPr>
              <a:t>Define health disparities and explain how they relate to health equity?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b="1" dirty="0">
                <a:cs typeface="Arial"/>
              </a:rPr>
              <a:t>Health equity</a:t>
            </a:r>
            <a:r>
              <a:rPr lang="en-US" sz="2600" dirty="0">
                <a:cs typeface="Arial"/>
              </a:rPr>
              <a:t> occurs when everyone has the opportunity to attain full health and wellness and no one is disadvantaged because of their social position or other socially defined circumstances.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Health equity is not the same as equality.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Equity refers to providing all people equal access and opportunity to achieve good health and quality of life. 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Equality would mean that all people end up with the same health status or outcome, which is not a realistic health goal.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Achieving Health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cs typeface="Arial"/>
              </a:rPr>
              <a:t>Health equity is essential to building a productive and vibrant community and society.</a:t>
            </a:r>
          </a:p>
          <a:p>
            <a:r>
              <a:rPr lang="en-US" sz="2200" dirty="0">
                <a:cs typeface="Arial"/>
              </a:rPr>
              <a:t>Achieving health equity as a society requires the following: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Creating a culture of health, with a common understanding and shared systems for good health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Attending to the source of health inequities, such as affordable housing and access to quality, free education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/>
              </a:rPr>
              <a:t>Measuring the effect that socioeconomic factors have on health outcomes</a:t>
            </a: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7B3B-BE4A-E5A8-4DF1-18B9E9EE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Socioecological Model of Health </a:t>
            </a:r>
            <a:r>
              <a:rPr lang="en-US" sz="2400" i="1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C261-06F4-CB44-A685-34850966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400" dirty="0">
                <a:cs typeface="Arial"/>
              </a:rPr>
              <a:t>The </a:t>
            </a:r>
            <a:r>
              <a:rPr lang="en-US" sz="2400" b="1" dirty="0">
                <a:cs typeface="Arial"/>
              </a:rPr>
              <a:t>socioecological model of health</a:t>
            </a:r>
            <a:r>
              <a:rPr lang="en-US" sz="2400" dirty="0">
                <a:cs typeface="Arial"/>
              </a:rPr>
              <a:t> provides a way for us to think about things we may not personally control but that influence our health.</a:t>
            </a:r>
          </a:p>
          <a:p>
            <a:r>
              <a:rPr lang="en-US" sz="2400" dirty="0">
                <a:cs typeface="Arial"/>
              </a:rPr>
              <a:t>For example, when thinking about how health equity issues influence a person’s nutrition and physical activity, we could consider the following:</a:t>
            </a:r>
            <a:endParaRPr lang="en-US" sz="2400" dirty="0"/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Individual preferences and choices in diet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Interpersonal influences, such as peer pressures, family dietary habits and practices, access to youth sport experiences, and social expectations on weight and aging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Community influences, such as access to farmers’ markets, trails and parks, healthy food options, and community events that support healthy living</a:t>
            </a:r>
          </a:p>
          <a:p>
            <a:pPr marL="457200" lvl="1" indent="0" algn="r">
              <a:buNone/>
            </a:pPr>
            <a:r>
              <a:rPr lang="en-US" sz="15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09511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E074-053D-BC85-403E-C5E7F1C98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Socioecological Model of Health </a:t>
            </a:r>
            <a:r>
              <a:rPr lang="en-US" sz="2400" i="1" dirty="0"/>
              <a:t>(2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00B0A-3C86-5F26-265E-A3545B32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Institutional influences like school meal access and quality; recess and physical education policies; access to free community centers, sports, and activities; and neighborhood grocery store access and food supply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Policy influences like access to government-assisted food programs, taxes on junk foods or soft drinks, food labeling regulations, government agricultural subsidies that influence access and affordability of specific foods, and community planning and tax-based support for developing and maintaining parks and recreation and public lands 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16763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095D-2BCE-2187-53E0-EC4E2AED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Socioecological Model of Health </a:t>
            </a:r>
            <a:r>
              <a:rPr lang="en-US" sz="2400" i="1" dirty="0"/>
              <a:t>(3 of 3)</a:t>
            </a:r>
            <a:endParaRPr lang="en-US" dirty="0"/>
          </a:p>
        </p:txBody>
      </p:sp>
      <p:pic>
        <p:nvPicPr>
          <p:cNvPr id="5" name="Content Placeholder 4" descr="A figure of five enlarging circles with Individual at the core, followed by Interpersonal at the next level, then Community, then Organizational, and Policy as the outermost sphere of the figure">
            <a:extLst>
              <a:ext uri="{FF2B5EF4-FFF2-40B4-BE49-F238E27FC236}">
                <a16:creationId xmlns:a16="http://schemas.microsoft.com/office/drawing/2014/main" id="{02B45D2C-6232-B979-D26B-85C47790B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85677" y="1690689"/>
            <a:ext cx="3972646" cy="4195251"/>
          </a:xfrm>
        </p:spPr>
      </p:pic>
    </p:spTree>
    <p:extLst>
      <p:ext uri="{BB962C8B-B14F-4D97-AF65-F5344CB8AC3E}">
        <p14:creationId xmlns:p14="http://schemas.microsoft.com/office/powerpoint/2010/main" val="302864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A166-D65A-C8EB-460F-1B6C2D00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 Disparities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DA0B-1B97-29A7-AC1F-FAB5DD49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The goal of health equity is to reduce or eliminate actual health disparities.</a:t>
            </a:r>
          </a:p>
          <a:p>
            <a:r>
              <a:rPr lang="en-US" sz="2600" dirty="0">
                <a:cs typeface="Arial"/>
              </a:rPr>
              <a:t>A </a:t>
            </a:r>
            <a:r>
              <a:rPr lang="en-US" sz="2600" b="1" dirty="0">
                <a:cs typeface="Arial"/>
              </a:rPr>
              <a:t>health disparity</a:t>
            </a:r>
            <a:r>
              <a:rPr lang="en-US" sz="2600" dirty="0">
                <a:cs typeface="Arial"/>
              </a:rPr>
              <a:t> refers to preventable differences in health status that are linked with social, economic, and environmental disadvantage.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Health disparities occur across socioeconomic status, age, geography, language, sex, and disability status.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Differences also occur within groups.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49167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866</Words>
  <Application>Microsoft Office PowerPoint</Application>
  <PresentationFormat>On-screen Show (4:3)</PresentationFormat>
  <Paragraphs>63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Helvetica</vt:lpstr>
      <vt:lpstr>Office Theme</vt:lpstr>
      <vt:lpstr>Understanding Health Equity</vt:lpstr>
      <vt:lpstr>Write About It</vt:lpstr>
      <vt:lpstr>Can you . . .  </vt:lpstr>
      <vt:lpstr>Health Equity</vt:lpstr>
      <vt:lpstr>Achieving Health Equity</vt:lpstr>
      <vt:lpstr>Socioecological Model of Health (1 of 3)</vt:lpstr>
      <vt:lpstr>Socioecological Model of Health (2 of 3)</vt:lpstr>
      <vt:lpstr>Socioecological Model of Health (3 of 3)</vt:lpstr>
      <vt:lpstr>Health Disparities (1 of 2)</vt:lpstr>
      <vt:lpstr>Health Disparities (2 of 2)</vt:lpstr>
      <vt:lpstr>Impact of Health Disparities </vt:lpstr>
      <vt:lpstr>Eliminating Health Disparities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Equity and Public Health</dc:title>
  <dc:creator>Human Kinetics</dc:creator>
  <cp:lastModifiedBy>Melissa Feld</cp:lastModifiedBy>
  <cp:revision>1396</cp:revision>
  <dcterms:created xsi:type="dcterms:W3CDTF">2020-04-29T19:38:00Z</dcterms:created>
  <dcterms:modified xsi:type="dcterms:W3CDTF">2023-01-04T17:54:52Z</dcterms:modified>
</cp:coreProperties>
</file>