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257" r:id="rId2"/>
    <p:sldId id="337" r:id="rId3"/>
    <p:sldId id="334" r:id="rId4"/>
    <p:sldId id="338" r:id="rId5"/>
    <p:sldId id="345" r:id="rId6"/>
    <p:sldId id="346" r:id="rId7"/>
    <p:sldId id="360" r:id="rId8"/>
    <p:sldId id="361" r:id="rId9"/>
    <p:sldId id="362" r:id="rId10"/>
    <p:sldId id="347" r:id="rId11"/>
    <p:sldId id="348" r:id="rId12"/>
    <p:sldId id="349" r:id="rId13"/>
    <p:sldId id="358" r:id="rId14"/>
    <p:sldId id="363" r:id="rId15"/>
    <p:sldId id="34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B6EE96-B195-4823-2D63-315C982ED8B7}" v="858" dt="2022-06-03T21:06:15.601"/>
    <p1510:client id="{0E975F3D-D17C-9C09-AC40-E3073B3C6A2F}" v="1345" dt="2022-06-01T22:59:36.040"/>
    <p1510:client id="{14CD8D72-2C0E-B6EA-9F84-93C4F70EFE95}" v="308" dt="2022-05-24T21:33:20.661"/>
    <p1510:client id="{1996537B-60FB-E22E-31B8-B601792592A3}" v="917" dt="2022-05-24T19:16:09.094"/>
    <p1510:client id="{1CB15461-3281-2FC1-906F-7A0798DFFA0E}" v="6" dt="2022-05-24T21:13:25.061"/>
    <p1510:client id="{1F0622F9-6923-A7B9-1E1C-961E0CC0D98B}" v="13" dt="2022-06-01T20:02:33.377"/>
    <p1510:client id="{2272C600-89A4-66E4-5BFD-E589E861DB3D}" v="266" dt="2022-05-25T14:37:38.660"/>
    <p1510:client id="{2D03B026-49C4-3631-DFF8-2B8B9771F340}" v="1586" dt="2022-06-02T21:03:50.071"/>
    <p1510:client id="{4895E784-049E-6E1A-691B-981009B2B52A}" v="15" dt="2022-05-27T19:37:41.867"/>
    <p1510:client id="{49E0CD5E-5C57-5C4E-1C04-CAE5B489C538}" v="166" dt="2022-05-22T20:55:00.731"/>
    <p1510:client id="{587EBA0A-19C0-CF3A-5B74-93DBE206831B}" v="1" dt="2022-05-20T20:17:15.799"/>
    <p1510:client id="{6A79C26E-26EB-3A57-F2CD-7269CD96249E}" v="950" dt="2022-05-25T05:07:01.219"/>
    <p1510:client id="{6A98A3C2-0A2E-F040-C04F-BDB40BD5E3BD}" v="797" dt="2022-05-24T15:41:46.546"/>
    <p1510:client id="{72F4EDCF-CBD6-53B8-28BC-BEAB3F6CF589}" v="923" dt="2022-06-03T21:45:34.441"/>
    <p1510:client id="{780BC665-C45A-E6EE-FAEA-57033778F0D2}" v="1" dt="2022-05-20T20:15:08.787"/>
    <p1510:client id="{7E686512-CA86-5AB9-DBDD-67F0909FFCC4}" v="828" dt="2022-05-23T20:44:21.167"/>
    <p1510:client id="{907EF992-BEC6-DB62-995A-4783911D4510}" v="1224" dt="2022-05-25T15:40:41.259"/>
    <p1510:client id="{AD5E087A-00E7-9DC9-427D-3E0BE2870EC0}" v="383" dt="2022-06-01T20:15:38.143"/>
    <p1510:client id="{B475F694-7221-5B53-0103-518055A73BB5}" v="805" dt="2022-05-27T19:31:52.442"/>
    <p1510:client id="{B980DDB4-52B3-8585-C57F-3D58B6D45939}" v="281" dt="2022-05-22T21:33:39.491"/>
    <p1510:client id="{BA87F162-916C-9416-2988-A519C3187869}" v="402" dt="2022-05-20T21:37:53.952"/>
    <p1510:client id="{C1B36582-FC03-7058-4FE4-B69F32D7DDB3}" v="570" dt="2022-06-02T19:16:49.625"/>
    <p1510:client id="{CA96A71A-69CB-6336-0686-3BE60A05B6A5}" v="223" dt="2022-05-23T15:37:51.610"/>
    <p1510:client id="{D2FE3DF2-0C7A-03D1-5174-961B00B9C3EE}" v="1" dt="2022-05-27T18:43:37.812"/>
    <p1510:client id="{D6D5CB01-8F91-FFD0-05DD-6A4E125F1F85}" v="52" dt="2022-05-25T14:40:37.359"/>
    <p1510:client id="{E9AE6D47-FBD0-386D-2C89-0DCD16277DF2}" v="571" dt="2022-05-25T20:33:11.631"/>
    <p1510:client id="{ED9D3A3D-4B99-BCC7-4FAE-79E23EF2E357}" v="1426" dt="2022-05-26T21:55:26.319"/>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385" autoAdjust="0"/>
  </p:normalViewPr>
  <p:slideViewPr>
    <p:cSldViewPr snapToGrid="0">
      <p:cViewPr varScale="1">
        <p:scale>
          <a:sx n="80" d="100"/>
          <a:sy n="80" d="100"/>
        </p:scale>
        <p:origin x="114" y="2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FE29B752-1DDA-458D-5593-3A6059D467CD}"/>
    <pc:docChg chg="addSld modSld">
      <pc:chgData name="jbarrya10@yahoo.com" userId="S::urn:spo:guest#jbarrya10@yahoo.com::" providerId="AD" clId="Web-{FE29B752-1DDA-458D-5593-3A6059D467CD}" dt="2022-06-04T03:11:23.984" v="1413" actId="20577"/>
      <pc:docMkLst>
        <pc:docMk/>
      </pc:docMkLst>
      <pc:sldChg chg="modSp">
        <pc:chgData name="jbarrya10@yahoo.com" userId="S::urn:spo:guest#jbarrya10@yahoo.com::" providerId="AD" clId="Web-{FE29B752-1DDA-458D-5593-3A6059D467CD}" dt="2022-06-04T03:11:23.984" v="1413" actId="20577"/>
        <pc:sldMkLst>
          <pc:docMk/>
          <pc:sldMk cId="4292214520" sldId="343"/>
        </pc:sldMkLst>
        <pc:spChg chg="mod">
          <ac:chgData name="jbarrya10@yahoo.com" userId="S::urn:spo:guest#jbarrya10@yahoo.com::" providerId="AD" clId="Web-{FE29B752-1DDA-458D-5593-3A6059D467CD}" dt="2022-06-04T03:11:23.984" v="1413" actId="20577"/>
          <ac:spMkLst>
            <pc:docMk/>
            <pc:sldMk cId="4292214520" sldId="343"/>
            <ac:spMk id="3" creationId="{4249D044-6147-5A53-C6C4-83721C1FBEBF}"/>
          </ac:spMkLst>
        </pc:spChg>
      </pc:sldChg>
      <pc:sldChg chg="modSp">
        <pc:chgData name="jbarrya10@yahoo.com" userId="S::urn:spo:guest#jbarrya10@yahoo.com::" providerId="AD" clId="Web-{FE29B752-1DDA-458D-5593-3A6059D467CD}" dt="2022-06-04T02:40:38.346" v="392" actId="20577"/>
        <pc:sldMkLst>
          <pc:docMk/>
          <pc:sldMk cId="3028648632" sldId="347"/>
        </pc:sldMkLst>
        <pc:spChg chg="mod">
          <ac:chgData name="jbarrya10@yahoo.com" userId="S::urn:spo:guest#jbarrya10@yahoo.com::" providerId="AD" clId="Web-{FE29B752-1DDA-458D-5593-3A6059D467CD}" dt="2022-06-04T02:39:54.843" v="382" actId="20577"/>
          <ac:spMkLst>
            <pc:docMk/>
            <pc:sldMk cId="3028648632" sldId="347"/>
            <ac:spMk id="2" creationId="{1801095D-2BCE-2187-53E0-EC4E2AEDE0B4}"/>
          </ac:spMkLst>
        </pc:spChg>
        <pc:spChg chg="mod">
          <ac:chgData name="jbarrya10@yahoo.com" userId="S::urn:spo:guest#jbarrya10@yahoo.com::" providerId="AD" clId="Web-{FE29B752-1DDA-458D-5593-3A6059D467CD}" dt="2022-06-04T02:40:38.346" v="392" actId="20577"/>
          <ac:spMkLst>
            <pc:docMk/>
            <pc:sldMk cId="3028648632" sldId="347"/>
            <ac:spMk id="3" creationId="{AB737AAA-4DDE-2613-4D04-6D02166796BC}"/>
          </ac:spMkLst>
        </pc:spChg>
      </pc:sldChg>
      <pc:sldChg chg="modSp">
        <pc:chgData name="jbarrya10@yahoo.com" userId="S::urn:spo:guest#jbarrya10@yahoo.com::" providerId="AD" clId="Web-{FE29B752-1DDA-458D-5593-3A6059D467CD}" dt="2022-06-04T02:52:25.924" v="743" actId="20577"/>
        <pc:sldMkLst>
          <pc:docMk/>
          <pc:sldMk cId="491670487" sldId="348"/>
        </pc:sldMkLst>
        <pc:spChg chg="mod">
          <ac:chgData name="jbarrya10@yahoo.com" userId="S::urn:spo:guest#jbarrya10@yahoo.com::" providerId="AD" clId="Web-{FE29B752-1DDA-458D-5593-3A6059D467CD}" dt="2022-06-04T02:45:37.475" v="498" actId="20577"/>
          <ac:spMkLst>
            <pc:docMk/>
            <pc:sldMk cId="491670487" sldId="348"/>
            <ac:spMk id="2" creationId="{0096A166-D65A-C8EB-460F-1B6C2D0096B6}"/>
          </ac:spMkLst>
        </pc:spChg>
        <pc:spChg chg="mod">
          <ac:chgData name="jbarrya10@yahoo.com" userId="S::urn:spo:guest#jbarrya10@yahoo.com::" providerId="AD" clId="Web-{FE29B752-1DDA-458D-5593-3A6059D467CD}" dt="2022-06-04T02:52:25.924" v="743" actId="20577"/>
          <ac:spMkLst>
            <pc:docMk/>
            <pc:sldMk cId="491670487" sldId="348"/>
            <ac:spMk id="3" creationId="{AA60DA0B-1B97-29A7-AC1F-FAB5DD4968EA}"/>
          </ac:spMkLst>
        </pc:spChg>
      </pc:sldChg>
      <pc:sldChg chg="modSp">
        <pc:chgData name="jbarrya10@yahoo.com" userId="S::urn:spo:guest#jbarrya10@yahoo.com::" providerId="AD" clId="Web-{FE29B752-1DDA-458D-5593-3A6059D467CD}" dt="2022-06-04T02:56:52.848" v="930" actId="20577"/>
        <pc:sldMkLst>
          <pc:docMk/>
          <pc:sldMk cId="640758151" sldId="349"/>
        </pc:sldMkLst>
        <pc:spChg chg="mod">
          <ac:chgData name="jbarrya10@yahoo.com" userId="S::urn:spo:guest#jbarrya10@yahoo.com::" providerId="AD" clId="Web-{FE29B752-1DDA-458D-5593-3A6059D467CD}" dt="2022-06-04T02:52:58.629" v="747" actId="20577"/>
          <ac:spMkLst>
            <pc:docMk/>
            <pc:sldMk cId="640758151" sldId="349"/>
            <ac:spMk id="2" creationId="{CE38E150-8F50-9E3F-EDEF-2566FCAF5CC6}"/>
          </ac:spMkLst>
        </pc:spChg>
        <pc:spChg chg="mod">
          <ac:chgData name="jbarrya10@yahoo.com" userId="S::urn:spo:guest#jbarrya10@yahoo.com::" providerId="AD" clId="Web-{FE29B752-1DDA-458D-5593-3A6059D467CD}" dt="2022-06-04T02:56:52.848" v="930" actId="20577"/>
          <ac:spMkLst>
            <pc:docMk/>
            <pc:sldMk cId="640758151" sldId="349"/>
            <ac:spMk id="3" creationId="{4A3591B7-BD38-7E74-B6C4-E09632B25560}"/>
          </ac:spMkLst>
        </pc:spChg>
      </pc:sldChg>
      <pc:sldChg chg="modSp">
        <pc:chgData name="jbarrya10@yahoo.com" userId="S::urn:spo:guest#jbarrya10@yahoo.com::" providerId="AD" clId="Web-{FE29B752-1DDA-458D-5593-3A6059D467CD}" dt="2022-06-04T03:04:34.097" v="1176" actId="20577"/>
        <pc:sldMkLst>
          <pc:docMk/>
          <pc:sldMk cId="3316668369" sldId="358"/>
        </pc:sldMkLst>
        <pc:spChg chg="mod">
          <ac:chgData name="jbarrya10@yahoo.com" userId="S::urn:spo:guest#jbarrya10@yahoo.com::" providerId="AD" clId="Web-{FE29B752-1DDA-458D-5593-3A6059D467CD}" dt="2022-06-04T02:57:56.805" v="947" actId="20577"/>
          <ac:spMkLst>
            <pc:docMk/>
            <pc:sldMk cId="3316668369" sldId="358"/>
            <ac:spMk id="2" creationId="{F632FE3C-71D5-BB9B-1186-D86FC4C648FB}"/>
          </ac:spMkLst>
        </pc:spChg>
        <pc:spChg chg="mod">
          <ac:chgData name="jbarrya10@yahoo.com" userId="S::urn:spo:guest#jbarrya10@yahoo.com::" providerId="AD" clId="Web-{FE29B752-1DDA-458D-5593-3A6059D467CD}" dt="2022-06-04T03:04:34.097" v="1176" actId="20577"/>
          <ac:spMkLst>
            <pc:docMk/>
            <pc:sldMk cId="3316668369" sldId="358"/>
            <ac:spMk id="3" creationId="{5CDDF240-4182-1209-08EB-0EA53BDDA84C}"/>
          </ac:spMkLst>
        </pc:spChg>
      </pc:sldChg>
      <pc:sldChg chg="modSp">
        <pc:chgData name="jbarrya10@yahoo.com" userId="S::urn:spo:guest#jbarrya10@yahoo.com::" providerId="AD" clId="Web-{FE29B752-1DDA-458D-5593-3A6059D467CD}" dt="2022-06-04T02:29:32.536" v="160" actId="20577"/>
        <pc:sldMkLst>
          <pc:docMk/>
          <pc:sldMk cId="3421953514" sldId="360"/>
        </pc:sldMkLst>
        <pc:spChg chg="mod">
          <ac:chgData name="jbarrya10@yahoo.com" userId="S::urn:spo:guest#jbarrya10@yahoo.com::" providerId="AD" clId="Web-{FE29B752-1DDA-458D-5593-3A6059D467CD}" dt="2022-06-04T02:29:32.536" v="160" actId="20577"/>
          <ac:spMkLst>
            <pc:docMk/>
            <pc:sldMk cId="3421953514" sldId="360"/>
            <ac:spMk id="3" creationId="{5D3A5105-E017-EBC9-5775-5729F2D85DB9}"/>
          </ac:spMkLst>
        </pc:spChg>
      </pc:sldChg>
      <pc:sldChg chg="modSp">
        <pc:chgData name="jbarrya10@yahoo.com" userId="S::urn:spo:guest#jbarrya10@yahoo.com::" providerId="AD" clId="Web-{FE29B752-1DDA-458D-5593-3A6059D467CD}" dt="2022-06-04T02:31:59.467" v="220" actId="20577"/>
        <pc:sldMkLst>
          <pc:docMk/>
          <pc:sldMk cId="1812381098" sldId="361"/>
        </pc:sldMkLst>
        <pc:spChg chg="mod">
          <ac:chgData name="jbarrya10@yahoo.com" userId="S::urn:spo:guest#jbarrya10@yahoo.com::" providerId="AD" clId="Web-{FE29B752-1DDA-458D-5593-3A6059D467CD}" dt="2022-06-04T02:30:40.915" v="179" actId="20577"/>
          <ac:spMkLst>
            <pc:docMk/>
            <pc:sldMk cId="1812381098" sldId="361"/>
            <ac:spMk id="2" creationId="{24CF949D-FDEF-2DFD-F5F0-5A7654DFE522}"/>
          </ac:spMkLst>
        </pc:spChg>
        <pc:spChg chg="mod">
          <ac:chgData name="jbarrya10@yahoo.com" userId="S::urn:spo:guest#jbarrya10@yahoo.com::" providerId="AD" clId="Web-{FE29B752-1DDA-458D-5593-3A6059D467CD}" dt="2022-06-04T02:31:59.467" v="220" actId="20577"/>
          <ac:spMkLst>
            <pc:docMk/>
            <pc:sldMk cId="1812381098" sldId="361"/>
            <ac:spMk id="3" creationId="{E965BCC0-CC3E-595C-EC14-4D405C8565D7}"/>
          </ac:spMkLst>
        </pc:spChg>
      </pc:sldChg>
      <pc:sldChg chg="modSp">
        <pc:chgData name="jbarrya10@yahoo.com" userId="S::urn:spo:guest#jbarrya10@yahoo.com::" providerId="AD" clId="Web-{FE29B752-1DDA-458D-5593-3A6059D467CD}" dt="2022-06-04T02:43:45.483" v="484" actId="20577"/>
        <pc:sldMkLst>
          <pc:docMk/>
          <pc:sldMk cId="2545389961" sldId="362"/>
        </pc:sldMkLst>
        <pc:spChg chg="mod">
          <ac:chgData name="jbarrya10@yahoo.com" userId="S::urn:spo:guest#jbarrya10@yahoo.com::" providerId="AD" clId="Web-{FE29B752-1DDA-458D-5593-3A6059D467CD}" dt="2022-06-04T02:33:21.348" v="236" actId="20577"/>
          <ac:spMkLst>
            <pc:docMk/>
            <pc:sldMk cId="2545389961" sldId="362"/>
            <ac:spMk id="2" creationId="{B27200C5-A02A-62C4-4A47-A834F69668CF}"/>
          </ac:spMkLst>
        </pc:spChg>
        <pc:spChg chg="mod">
          <ac:chgData name="jbarrya10@yahoo.com" userId="S::urn:spo:guest#jbarrya10@yahoo.com::" providerId="AD" clId="Web-{FE29B752-1DDA-458D-5593-3A6059D467CD}" dt="2022-06-04T02:43:45.483" v="484" actId="20577"/>
          <ac:spMkLst>
            <pc:docMk/>
            <pc:sldMk cId="2545389961" sldId="362"/>
            <ac:spMk id="3" creationId="{04A583AF-3209-9324-1554-E85B54B9EA61}"/>
          </ac:spMkLst>
        </pc:spChg>
      </pc:sldChg>
      <pc:sldChg chg="modSp new">
        <pc:chgData name="jbarrya10@yahoo.com" userId="S::urn:spo:guest#jbarrya10@yahoo.com::" providerId="AD" clId="Web-{FE29B752-1DDA-458D-5593-3A6059D467CD}" dt="2022-06-04T03:06:14.167" v="1233" actId="20577"/>
        <pc:sldMkLst>
          <pc:docMk/>
          <pc:sldMk cId="2787222836" sldId="363"/>
        </pc:sldMkLst>
        <pc:spChg chg="mod">
          <ac:chgData name="jbarrya10@yahoo.com" userId="S::urn:spo:guest#jbarrya10@yahoo.com::" providerId="AD" clId="Web-{FE29B752-1DDA-458D-5593-3A6059D467CD}" dt="2022-06-04T03:05:11.084" v="1198" actId="20577"/>
          <ac:spMkLst>
            <pc:docMk/>
            <pc:sldMk cId="2787222836" sldId="363"/>
            <ac:spMk id="2" creationId="{3975BB27-9352-C596-9573-B73B7970C0D2}"/>
          </ac:spMkLst>
        </pc:spChg>
        <pc:spChg chg="mod">
          <ac:chgData name="jbarrya10@yahoo.com" userId="S::urn:spo:guest#jbarrya10@yahoo.com::" providerId="AD" clId="Web-{FE29B752-1DDA-458D-5593-3A6059D467CD}" dt="2022-06-04T03:06:14.167" v="1233" actId="20577"/>
          <ac:spMkLst>
            <pc:docMk/>
            <pc:sldMk cId="2787222836" sldId="363"/>
            <ac:spMk id="3" creationId="{E912F27F-96ED-32D4-AF9E-2C9EE4E68E57}"/>
          </ac:spMkLst>
        </pc:spChg>
      </pc:sldChg>
    </pc:docChg>
  </pc:docChgLst>
  <pc:docChgLst>
    <pc:chgData name="jbarrya10@yahoo.com" userId="S::urn:spo:guest#jbarrya10@yahoo.com::" providerId="AD" clId="Web-{72F4EDCF-CBD6-53B8-28BC-BEAB3F6CF589}"/>
    <pc:docChg chg="delSld modSld">
      <pc:chgData name="jbarrya10@yahoo.com" userId="S::urn:spo:guest#jbarrya10@yahoo.com::" providerId="AD" clId="Web-{72F4EDCF-CBD6-53B8-28BC-BEAB3F6CF589}" dt="2022-06-03T21:45:34.441" v="922" actId="20577"/>
      <pc:docMkLst>
        <pc:docMk/>
      </pc:docMkLst>
      <pc:sldChg chg="modSp">
        <pc:chgData name="jbarrya10@yahoo.com" userId="S::urn:spo:guest#jbarrya10@yahoo.com::" providerId="AD" clId="Web-{72F4EDCF-CBD6-53B8-28BC-BEAB3F6CF589}" dt="2022-06-03T21:12:28.192" v="12" actId="20577"/>
        <pc:sldMkLst>
          <pc:docMk/>
          <pc:sldMk cId="1992805741" sldId="257"/>
        </pc:sldMkLst>
        <pc:spChg chg="mod">
          <ac:chgData name="jbarrya10@yahoo.com" userId="S::urn:spo:guest#jbarrya10@yahoo.com::" providerId="AD" clId="Web-{72F4EDCF-CBD6-53B8-28BC-BEAB3F6CF589}" dt="2022-06-03T21:12:13.847" v="10" actId="20577"/>
          <ac:spMkLst>
            <pc:docMk/>
            <pc:sldMk cId="1992805741" sldId="257"/>
            <ac:spMk id="2" creationId="{665A4A54-C743-B648-9707-7C557037BEC2}"/>
          </ac:spMkLst>
        </pc:spChg>
        <pc:spChg chg="mod">
          <ac:chgData name="jbarrya10@yahoo.com" userId="S::urn:spo:guest#jbarrya10@yahoo.com::" providerId="AD" clId="Web-{72F4EDCF-CBD6-53B8-28BC-BEAB3F6CF589}" dt="2022-06-03T21:12:28.192" v="12" actId="20577"/>
          <ac:spMkLst>
            <pc:docMk/>
            <pc:sldMk cId="1992805741" sldId="257"/>
            <ac:spMk id="3" creationId="{477C76BC-B654-7C43-B829-7F8A9EA03B3A}"/>
          </ac:spMkLst>
        </pc:spChg>
      </pc:sldChg>
      <pc:sldChg chg="modSp">
        <pc:chgData name="jbarrya10@yahoo.com" userId="S::urn:spo:guest#jbarrya10@yahoo.com::" providerId="AD" clId="Web-{72F4EDCF-CBD6-53B8-28BC-BEAB3F6CF589}" dt="2022-06-03T21:16:13.292" v="159" actId="20577"/>
        <pc:sldMkLst>
          <pc:docMk/>
          <pc:sldMk cId="168072434" sldId="334"/>
        </pc:sldMkLst>
        <pc:spChg chg="mod">
          <ac:chgData name="jbarrya10@yahoo.com" userId="S::urn:spo:guest#jbarrya10@yahoo.com::" providerId="AD" clId="Web-{72F4EDCF-CBD6-53B8-28BC-BEAB3F6CF589}" dt="2022-06-03T21:16:13.292" v="159" actId="20577"/>
          <ac:spMkLst>
            <pc:docMk/>
            <pc:sldMk cId="168072434" sldId="334"/>
            <ac:spMk id="3" creationId="{0146B1E4-F71B-9966-0D75-82BEDFFB6556}"/>
          </ac:spMkLst>
        </pc:spChg>
      </pc:sldChg>
      <pc:sldChg chg="modSp">
        <pc:chgData name="jbarrya10@yahoo.com" userId="S::urn:spo:guest#jbarrya10@yahoo.com::" providerId="AD" clId="Web-{72F4EDCF-CBD6-53B8-28BC-BEAB3F6CF589}" dt="2022-06-03T21:13:47.725" v="43" actId="20577"/>
        <pc:sldMkLst>
          <pc:docMk/>
          <pc:sldMk cId="3426044915" sldId="337"/>
        </pc:sldMkLst>
        <pc:spChg chg="mod">
          <ac:chgData name="jbarrya10@yahoo.com" userId="S::urn:spo:guest#jbarrya10@yahoo.com::" providerId="AD" clId="Web-{72F4EDCF-CBD6-53B8-28BC-BEAB3F6CF589}" dt="2022-06-03T21:13:47.725" v="43" actId="20577"/>
          <ac:spMkLst>
            <pc:docMk/>
            <pc:sldMk cId="3426044915" sldId="337"/>
            <ac:spMk id="3" creationId="{CF960B38-CE66-89E9-091C-BB3EF290D0B9}"/>
          </ac:spMkLst>
        </pc:spChg>
      </pc:sldChg>
      <pc:sldChg chg="modSp">
        <pc:chgData name="jbarrya10@yahoo.com" userId="S::urn:spo:guest#jbarrya10@yahoo.com::" providerId="AD" clId="Web-{72F4EDCF-CBD6-53B8-28BC-BEAB3F6CF589}" dt="2022-06-03T21:23:45.010" v="390" actId="20577"/>
        <pc:sldMkLst>
          <pc:docMk/>
          <pc:sldMk cId="1913150799" sldId="338"/>
        </pc:sldMkLst>
        <pc:spChg chg="mod">
          <ac:chgData name="jbarrya10@yahoo.com" userId="S::urn:spo:guest#jbarrya10@yahoo.com::" providerId="AD" clId="Web-{72F4EDCF-CBD6-53B8-28BC-BEAB3F6CF589}" dt="2022-06-03T21:18:01.561" v="191" actId="20577"/>
          <ac:spMkLst>
            <pc:docMk/>
            <pc:sldMk cId="1913150799" sldId="338"/>
            <ac:spMk id="2" creationId="{6CA02C2C-94E4-20C1-00BA-846BF69392B9}"/>
          </ac:spMkLst>
        </pc:spChg>
        <pc:spChg chg="mod">
          <ac:chgData name="jbarrya10@yahoo.com" userId="S::urn:spo:guest#jbarrya10@yahoo.com::" providerId="AD" clId="Web-{72F4EDCF-CBD6-53B8-28BC-BEAB3F6CF589}" dt="2022-06-03T21:23:45.010" v="390" actId="20577"/>
          <ac:spMkLst>
            <pc:docMk/>
            <pc:sldMk cId="1913150799" sldId="338"/>
            <ac:spMk id="3" creationId="{C7EB8587-9210-38B4-27CD-C1B815DCB617}"/>
          </ac:spMkLst>
        </pc:spChg>
      </pc:sldChg>
      <pc:sldChg chg="modSp">
        <pc:chgData name="jbarrya10@yahoo.com" userId="S::urn:spo:guest#jbarrya10@yahoo.com::" providerId="AD" clId="Web-{72F4EDCF-CBD6-53B8-28BC-BEAB3F6CF589}" dt="2022-06-03T21:34:34.186" v="625" actId="14100"/>
        <pc:sldMkLst>
          <pc:docMk/>
          <pc:sldMk cId="2024364015" sldId="345"/>
        </pc:sldMkLst>
        <pc:spChg chg="mod">
          <ac:chgData name="jbarrya10@yahoo.com" userId="S::urn:spo:guest#jbarrya10@yahoo.com::" providerId="AD" clId="Web-{72F4EDCF-CBD6-53B8-28BC-BEAB3F6CF589}" dt="2022-06-03T21:24:31.667" v="397" actId="20577"/>
          <ac:spMkLst>
            <pc:docMk/>
            <pc:sldMk cId="2024364015" sldId="345"/>
            <ac:spMk id="2" creationId="{5A37FB2F-C0D8-D4E7-D62C-A6CCAF8E96F3}"/>
          </ac:spMkLst>
        </pc:spChg>
        <pc:spChg chg="mod">
          <ac:chgData name="jbarrya10@yahoo.com" userId="S::urn:spo:guest#jbarrya10@yahoo.com::" providerId="AD" clId="Web-{72F4EDCF-CBD6-53B8-28BC-BEAB3F6CF589}" dt="2022-06-03T21:34:34.186" v="625" actId="14100"/>
          <ac:spMkLst>
            <pc:docMk/>
            <pc:sldMk cId="2024364015" sldId="345"/>
            <ac:spMk id="3" creationId="{DCDCE5D6-21D1-1DD3-FD45-13B1E26DE8C0}"/>
          </ac:spMkLst>
        </pc:spChg>
      </pc:sldChg>
      <pc:sldChg chg="modSp">
        <pc:chgData name="jbarrya10@yahoo.com" userId="S::urn:spo:guest#jbarrya10@yahoo.com::" providerId="AD" clId="Web-{72F4EDCF-CBD6-53B8-28BC-BEAB3F6CF589}" dt="2022-06-03T21:43:24.687" v="872" actId="20577"/>
        <pc:sldMkLst>
          <pc:docMk/>
          <pc:sldMk cId="3095111002" sldId="346"/>
        </pc:sldMkLst>
        <pc:spChg chg="mod">
          <ac:chgData name="jbarrya10@yahoo.com" userId="S::urn:spo:guest#jbarrya10@yahoo.com::" providerId="AD" clId="Web-{72F4EDCF-CBD6-53B8-28BC-BEAB3F6CF589}" dt="2022-06-03T21:35:46.485" v="641" actId="20577"/>
          <ac:spMkLst>
            <pc:docMk/>
            <pc:sldMk cId="3095111002" sldId="346"/>
            <ac:spMk id="2" creationId="{D9017B3B-BE4A-E5A8-4DF1-18B9E9EE8610}"/>
          </ac:spMkLst>
        </pc:spChg>
        <pc:spChg chg="mod">
          <ac:chgData name="jbarrya10@yahoo.com" userId="S::urn:spo:guest#jbarrya10@yahoo.com::" providerId="AD" clId="Web-{72F4EDCF-CBD6-53B8-28BC-BEAB3F6CF589}" dt="2022-06-03T21:43:24.687" v="872" actId="20577"/>
          <ac:spMkLst>
            <pc:docMk/>
            <pc:sldMk cId="3095111002" sldId="346"/>
            <ac:spMk id="3" creationId="{3857C261-06F4-CB44-A685-348509665F81}"/>
          </ac:spMkLst>
        </pc:spChg>
      </pc:sldChg>
      <pc:sldChg chg="modSp del">
        <pc:chgData name="jbarrya10@yahoo.com" userId="S::urn:spo:guest#jbarrya10@yahoo.com::" providerId="AD" clId="Web-{72F4EDCF-CBD6-53B8-28BC-BEAB3F6CF589}" dt="2022-06-03T21:19:39.830" v="206"/>
        <pc:sldMkLst>
          <pc:docMk/>
          <pc:sldMk cId="2094519414" sldId="356"/>
        </pc:sldMkLst>
        <pc:spChg chg="mod">
          <ac:chgData name="jbarrya10@yahoo.com" userId="S::urn:spo:guest#jbarrya10@yahoo.com::" providerId="AD" clId="Web-{72F4EDCF-CBD6-53B8-28BC-BEAB3F6CF589}" dt="2022-06-03T21:19:35.955" v="205" actId="20577"/>
          <ac:spMkLst>
            <pc:docMk/>
            <pc:sldMk cId="2094519414" sldId="356"/>
            <ac:spMk id="2" creationId="{41341CB2-F2C5-EA83-B42A-50F0E03E0CD4}"/>
          </ac:spMkLst>
        </pc:spChg>
      </pc:sldChg>
      <pc:sldChg chg="modSp">
        <pc:chgData name="jbarrya10@yahoo.com" userId="S::urn:spo:guest#jbarrya10@yahoo.com::" providerId="AD" clId="Web-{72F4EDCF-CBD6-53B8-28BC-BEAB3F6CF589}" dt="2022-06-03T21:45:34.441" v="922" actId="20577"/>
        <pc:sldMkLst>
          <pc:docMk/>
          <pc:sldMk cId="3421953514" sldId="360"/>
        </pc:sldMkLst>
        <pc:spChg chg="mod">
          <ac:chgData name="jbarrya10@yahoo.com" userId="S::urn:spo:guest#jbarrya10@yahoo.com::" providerId="AD" clId="Web-{72F4EDCF-CBD6-53B8-28BC-BEAB3F6CF589}" dt="2022-06-03T21:44:31.455" v="885" actId="20577"/>
          <ac:spMkLst>
            <pc:docMk/>
            <pc:sldMk cId="3421953514" sldId="360"/>
            <ac:spMk id="2" creationId="{9413F429-6C74-61A1-B504-050ADF6395BF}"/>
          </ac:spMkLst>
        </pc:spChg>
        <pc:spChg chg="mod">
          <ac:chgData name="jbarrya10@yahoo.com" userId="S::urn:spo:guest#jbarrya10@yahoo.com::" providerId="AD" clId="Web-{72F4EDCF-CBD6-53B8-28BC-BEAB3F6CF589}" dt="2022-06-03T21:45:34.441" v="922" actId="20577"/>
          <ac:spMkLst>
            <pc:docMk/>
            <pc:sldMk cId="3421953514" sldId="360"/>
            <ac:spMk id="3" creationId="{5D3A5105-E017-EBC9-5775-5729F2D85DB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3.5 Major global health issues.</a:t>
            </a:r>
          </a:p>
        </p:txBody>
      </p:sp>
      <p:sp>
        <p:nvSpPr>
          <p:cNvPr id="4" name="Slide Number Placeholder 3"/>
          <p:cNvSpPr>
            <a:spLocks noGrp="1"/>
          </p:cNvSpPr>
          <p:nvPr>
            <p:ph type="sldNum" sz="quarter" idx="5"/>
          </p:nvPr>
        </p:nvSpPr>
        <p:spPr/>
        <p:txBody>
          <a:bodyPr/>
          <a:lstStyle/>
          <a:p>
            <a:fld id="{0068994C-3E22-1043-AE01-785670959E12}" type="slidenum">
              <a:rPr lang="en-US" smtClean="0"/>
              <a:t>10</a:t>
            </a:fld>
            <a:endParaRPr lang="en-US" dirty="0"/>
          </a:p>
        </p:txBody>
      </p:sp>
    </p:spTree>
    <p:extLst>
      <p:ext uri="{BB962C8B-B14F-4D97-AF65-F5344CB8AC3E}">
        <p14:creationId xmlns:p14="http://schemas.microsoft.com/office/powerpoint/2010/main" val="628144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4A54-C743-B648-9707-7C557037BEC2}"/>
              </a:ext>
            </a:extLst>
          </p:cNvPr>
          <p:cNvSpPr>
            <a:spLocks noGrp="1"/>
          </p:cNvSpPr>
          <p:nvPr>
            <p:ph type="ctrTitle"/>
          </p:nvPr>
        </p:nvSpPr>
        <p:spPr/>
        <p:txBody>
          <a:bodyPr>
            <a:normAutofit/>
          </a:bodyPr>
          <a:lstStyle/>
          <a:p>
            <a:r>
              <a:rPr lang="en-US" dirty="0"/>
              <a:t>Public Health</a:t>
            </a:r>
          </a:p>
        </p:txBody>
      </p:sp>
      <p:sp>
        <p:nvSpPr>
          <p:cNvPr id="3" name="Subtitle 2">
            <a:extLst>
              <a:ext uri="{FF2B5EF4-FFF2-40B4-BE49-F238E27FC236}">
                <a16:creationId xmlns:a16="http://schemas.microsoft.com/office/drawing/2014/main" id="{477C76BC-B654-7C43-B829-7F8A9EA03B3A}"/>
              </a:ext>
            </a:extLst>
          </p:cNvPr>
          <p:cNvSpPr>
            <a:spLocks noGrp="1"/>
          </p:cNvSpPr>
          <p:nvPr>
            <p:ph type="subTitle" idx="1"/>
          </p:nvPr>
        </p:nvSpPr>
        <p:spPr/>
        <p:txBody>
          <a:bodyPr vert="horz" lIns="91440" tIns="45720" rIns="91440" bIns="45720" rtlCol="0" anchor="t">
            <a:normAutofit/>
          </a:bodyPr>
          <a:lstStyle/>
          <a:p>
            <a:r>
              <a:rPr lang="en-US" dirty="0"/>
              <a:t>Live Well: Foundations of High School Health</a:t>
            </a:r>
          </a:p>
          <a:p>
            <a:r>
              <a:rPr lang="en-US" dirty="0"/>
              <a:t>Chapter 3, Lesson 3</a:t>
            </a:r>
            <a:endParaRPr lang="en-US" dirty="0">
              <a:cs typeface="Arial"/>
            </a:endParaRPr>
          </a:p>
        </p:txBody>
      </p:sp>
    </p:spTree>
    <p:extLst>
      <p:ext uri="{BB962C8B-B14F-4D97-AF65-F5344CB8AC3E}">
        <p14:creationId xmlns:p14="http://schemas.microsoft.com/office/powerpoint/2010/main" val="1992805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1095D-2BCE-2187-53E0-EC4E2AEDE0B4}"/>
              </a:ext>
            </a:extLst>
          </p:cNvPr>
          <p:cNvSpPr>
            <a:spLocks noGrp="1"/>
          </p:cNvSpPr>
          <p:nvPr>
            <p:ph type="title"/>
          </p:nvPr>
        </p:nvSpPr>
        <p:spPr/>
        <p:txBody>
          <a:bodyPr>
            <a:normAutofit/>
          </a:bodyPr>
          <a:lstStyle/>
          <a:p>
            <a:pPr algn="ctr"/>
            <a:r>
              <a:rPr lang="en-US" dirty="0"/>
              <a:t>Global Issues</a:t>
            </a:r>
            <a:br>
              <a:rPr lang="en-US" dirty="0"/>
            </a:br>
            <a:r>
              <a:rPr lang="en-US" dirty="0"/>
              <a:t>and Public Health </a:t>
            </a:r>
            <a:r>
              <a:rPr lang="en-US" sz="2400" i="1" dirty="0"/>
              <a:t>(2 of 2)</a:t>
            </a:r>
            <a:endParaRPr lang="en-US" dirty="0"/>
          </a:p>
        </p:txBody>
      </p:sp>
      <p:pic>
        <p:nvPicPr>
          <p:cNvPr id="5" name="Content Placeholder 4" descr="Issues include protecting countries from threats, identifying new disease threats, ensuring all people are immunized against known diseases, protecting people from malaria and parasites, ensuring all people have food and water, protecting travelers">
            <a:extLst>
              <a:ext uri="{FF2B5EF4-FFF2-40B4-BE49-F238E27FC236}">
                <a16:creationId xmlns:a16="http://schemas.microsoft.com/office/drawing/2014/main" id="{06D5C6B3-C15D-6434-2793-34A0559AB932}"/>
              </a:ext>
            </a:extLst>
          </p:cNvPr>
          <p:cNvPicPr>
            <a:picLocks noGrp="1" noChangeAspect="1"/>
          </p:cNvPicPr>
          <p:nvPr>
            <p:ph idx="1"/>
          </p:nvPr>
        </p:nvPicPr>
        <p:blipFill>
          <a:blip r:embed="rId3"/>
          <a:stretch>
            <a:fillRect/>
          </a:stretch>
        </p:blipFill>
        <p:spPr>
          <a:xfrm>
            <a:off x="1033272" y="2007902"/>
            <a:ext cx="7077456" cy="3986784"/>
          </a:xfrm>
        </p:spPr>
      </p:pic>
    </p:spTree>
    <p:extLst>
      <p:ext uri="{BB962C8B-B14F-4D97-AF65-F5344CB8AC3E}">
        <p14:creationId xmlns:p14="http://schemas.microsoft.com/office/powerpoint/2010/main" val="3028648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6A166-D65A-C8EB-460F-1B6C2D0096B6}"/>
              </a:ext>
            </a:extLst>
          </p:cNvPr>
          <p:cNvSpPr>
            <a:spLocks noGrp="1"/>
          </p:cNvSpPr>
          <p:nvPr>
            <p:ph type="title"/>
          </p:nvPr>
        </p:nvSpPr>
        <p:spPr/>
        <p:txBody>
          <a:bodyPr/>
          <a:lstStyle/>
          <a:p>
            <a:pPr algn="ctr"/>
            <a:r>
              <a:rPr lang="en-US" dirty="0"/>
              <a:t>Health Promotion </a:t>
            </a:r>
            <a:br>
              <a:rPr lang="en-US" dirty="0"/>
            </a:br>
            <a:r>
              <a:rPr lang="en-US" dirty="0"/>
              <a:t>and Prevention </a:t>
            </a:r>
            <a:r>
              <a:rPr lang="en-US" sz="2400" i="1" dirty="0"/>
              <a:t>(1 of 2)</a:t>
            </a:r>
          </a:p>
        </p:txBody>
      </p:sp>
      <p:sp>
        <p:nvSpPr>
          <p:cNvPr id="3" name="Content Placeholder 2">
            <a:extLst>
              <a:ext uri="{FF2B5EF4-FFF2-40B4-BE49-F238E27FC236}">
                <a16:creationId xmlns:a16="http://schemas.microsoft.com/office/drawing/2014/main" id="{AA60DA0B-1B97-29A7-AC1F-FAB5DD4968EA}"/>
              </a:ext>
            </a:extLst>
          </p:cNvPr>
          <p:cNvSpPr>
            <a:spLocks noGrp="1"/>
          </p:cNvSpPr>
          <p:nvPr>
            <p:ph idx="1"/>
          </p:nvPr>
        </p:nvSpPr>
        <p:spPr/>
        <p:txBody>
          <a:bodyPr vert="horz" lIns="91440" tIns="45720" rIns="91440" bIns="45720" rtlCol="0" anchor="t">
            <a:normAutofit fontScale="92500"/>
          </a:bodyPr>
          <a:lstStyle/>
          <a:p>
            <a:r>
              <a:rPr lang="en-US" sz="2600" dirty="0">
                <a:cs typeface="Arial"/>
              </a:rPr>
              <a:t>Public health efforts fall into three categories based on the type of prevention they seek: primary, secondary, and tertiary.</a:t>
            </a:r>
          </a:p>
          <a:p>
            <a:pPr lvl="1"/>
            <a:r>
              <a:rPr lang="en-US" sz="2600" b="1" dirty="0">
                <a:solidFill>
                  <a:schemeClr val="tx1"/>
                </a:solidFill>
                <a:cs typeface="Arial"/>
              </a:rPr>
              <a:t>Primary prevention</a:t>
            </a:r>
            <a:r>
              <a:rPr lang="en-US" sz="2600" dirty="0">
                <a:solidFill>
                  <a:schemeClr val="tx1"/>
                </a:solidFill>
                <a:cs typeface="Arial"/>
              </a:rPr>
              <a:t> includes actions and services that reduce risk and avoid health problems.</a:t>
            </a:r>
          </a:p>
          <a:p>
            <a:pPr lvl="1"/>
            <a:r>
              <a:rPr lang="en-US" sz="2600" b="1" dirty="0">
                <a:solidFill>
                  <a:schemeClr val="tx1"/>
                </a:solidFill>
                <a:cs typeface="Arial"/>
              </a:rPr>
              <a:t>Secondary prevention</a:t>
            </a:r>
            <a:r>
              <a:rPr lang="en-US" sz="2600" dirty="0">
                <a:solidFill>
                  <a:schemeClr val="tx1"/>
                </a:solidFill>
                <a:cs typeface="Arial"/>
              </a:rPr>
              <a:t> involves recognizing risks for (or beginnings of) problems and intervening before serious illness or effects arise.</a:t>
            </a:r>
            <a:endParaRPr lang="en-US" sz="2600" dirty="0">
              <a:solidFill>
                <a:schemeClr val="tx1"/>
              </a:solidFill>
            </a:endParaRPr>
          </a:p>
          <a:p>
            <a:pPr lvl="1"/>
            <a:r>
              <a:rPr lang="en-US" sz="2600" b="1" dirty="0">
                <a:solidFill>
                  <a:schemeClr val="tx1"/>
                </a:solidFill>
                <a:cs typeface="Arial"/>
              </a:rPr>
              <a:t>Tertiary prevention</a:t>
            </a:r>
            <a:r>
              <a:rPr lang="en-US" sz="2600" dirty="0">
                <a:solidFill>
                  <a:schemeClr val="tx1"/>
                </a:solidFill>
                <a:cs typeface="Arial"/>
              </a:rPr>
              <a:t> involves treatment and rehabilitation of a person who is already sick. It is best thought of as prevention of death.</a:t>
            </a:r>
          </a:p>
          <a:p>
            <a:pPr marL="457200" lvl="1" indent="0" algn="r">
              <a:buNone/>
            </a:pPr>
            <a:r>
              <a:rPr lang="en-US" sz="1400" i="1" dirty="0">
                <a:solidFill>
                  <a:schemeClr val="tx1"/>
                </a:solidFill>
                <a:latin typeface="Helvetica" pitchFamily="2" charset="0"/>
                <a:cs typeface="Arial"/>
              </a:rPr>
              <a:t>(continued)</a:t>
            </a:r>
            <a:endParaRPr lang="en-US" sz="1400" i="1" dirty="0">
              <a:solidFill>
                <a:schemeClr val="tx1"/>
              </a:solidFill>
              <a:cs typeface="Arial"/>
            </a:endParaRPr>
          </a:p>
        </p:txBody>
      </p:sp>
    </p:spTree>
    <p:extLst>
      <p:ext uri="{BB962C8B-B14F-4D97-AF65-F5344CB8AC3E}">
        <p14:creationId xmlns:p14="http://schemas.microsoft.com/office/powerpoint/2010/main" val="491670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8E150-8F50-9E3F-EDEF-2566FCAF5CC6}"/>
              </a:ext>
            </a:extLst>
          </p:cNvPr>
          <p:cNvSpPr>
            <a:spLocks noGrp="1"/>
          </p:cNvSpPr>
          <p:nvPr>
            <p:ph type="title"/>
          </p:nvPr>
        </p:nvSpPr>
        <p:spPr/>
        <p:txBody>
          <a:bodyPr>
            <a:normAutofit/>
          </a:bodyPr>
          <a:lstStyle/>
          <a:p>
            <a:pPr algn="ctr"/>
            <a:r>
              <a:rPr lang="en-US" dirty="0"/>
              <a:t>Health Promotion </a:t>
            </a:r>
            <a:br>
              <a:rPr lang="en-US" dirty="0"/>
            </a:br>
            <a:r>
              <a:rPr lang="en-US" dirty="0"/>
              <a:t>and Prevention </a:t>
            </a:r>
            <a:r>
              <a:rPr lang="en-US" sz="2400" i="1" dirty="0"/>
              <a:t>(2 of 2)</a:t>
            </a:r>
          </a:p>
        </p:txBody>
      </p:sp>
      <p:sp>
        <p:nvSpPr>
          <p:cNvPr id="3" name="Content Placeholder 2">
            <a:extLst>
              <a:ext uri="{FF2B5EF4-FFF2-40B4-BE49-F238E27FC236}">
                <a16:creationId xmlns:a16="http://schemas.microsoft.com/office/drawing/2014/main" id="{4A3591B7-BD38-7E74-B6C4-E09632B25560}"/>
              </a:ext>
            </a:extLst>
          </p:cNvPr>
          <p:cNvSpPr>
            <a:spLocks noGrp="1"/>
          </p:cNvSpPr>
          <p:nvPr>
            <p:ph idx="1"/>
          </p:nvPr>
        </p:nvSpPr>
        <p:spPr>
          <a:xfrm>
            <a:off x="628650" y="1825625"/>
            <a:ext cx="7879814" cy="4351338"/>
          </a:xfrm>
        </p:spPr>
        <p:txBody>
          <a:bodyPr vert="horz" lIns="91440" tIns="45720" rIns="91440" bIns="45720" rtlCol="0" anchor="t">
            <a:noAutofit/>
          </a:bodyPr>
          <a:lstStyle/>
          <a:p>
            <a:r>
              <a:rPr lang="en-US" sz="2600" dirty="0">
                <a:cs typeface="Arial"/>
              </a:rPr>
              <a:t>One major public health goal is to reduce both the incidence and the prevalence of disease and disability.</a:t>
            </a:r>
          </a:p>
          <a:p>
            <a:pPr lvl="1"/>
            <a:r>
              <a:rPr lang="en-US" sz="2600" dirty="0">
                <a:solidFill>
                  <a:schemeClr val="tx1"/>
                </a:solidFill>
                <a:cs typeface="Arial" panose="020B0604020202020204"/>
              </a:rPr>
              <a:t>Incidence refers to the number of new cases that occur in a year.</a:t>
            </a:r>
          </a:p>
          <a:p>
            <a:pPr lvl="1"/>
            <a:r>
              <a:rPr lang="en-US" sz="2600" dirty="0">
                <a:solidFill>
                  <a:schemeClr val="tx1"/>
                </a:solidFill>
                <a:cs typeface="Arial" panose="020B0604020202020204"/>
              </a:rPr>
              <a:t>Prevalence refers to the number of existing cases.</a:t>
            </a:r>
            <a:endParaRPr lang="en-US" sz="2600" dirty="0">
              <a:solidFill>
                <a:schemeClr val="tx1"/>
              </a:solidFill>
            </a:endParaRPr>
          </a:p>
          <a:p>
            <a:r>
              <a:rPr lang="en-US" sz="2600" dirty="0">
                <a:solidFill>
                  <a:schemeClr val="tx1"/>
                </a:solidFill>
                <a:cs typeface="Arial" panose="020B0604020202020204"/>
              </a:rPr>
              <a:t>Public health workers called </a:t>
            </a:r>
            <a:r>
              <a:rPr lang="en-US" sz="2600" b="1" dirty="0">
                <a:solidFill>
                  <a:schemeClr val="tx1"/>
                </a:solidFill>
                <a:cs typeface="Arial" panose="020B0604020202020204"/>
              </a:rPr>
              <a:t>epidemiologists </a:t>
            </a:r>
            <a:r>
              <a:rPr lang="en-US" sz="2600" dirty="0">
                <a:solidFill>
                  <a:schemeClr val="tx1"/>
                </a:solidFill>
                <a:cs typeface="Arial" panose="020B0604020202020204"/>
              </a:rPr>
              <a:t>track both the incidence and prevalence of diseases, disabilities, and related health behaviors.</a:t>
            </a:r>
            <a:endParaRPr lang="en-US" sz="2600" i="1" dirty="0">
              <a:solidFill>
                <a:schemeClr val="tx1"/>
              </a:solidFill>
              <a:cs typeface="Arial" panose="020B0604020202020204"/>
            </a:endParaRPr>
          </a:p>
        </p:txBody>
      </p:sp>
    </p:spTree>
    <p:extLst>
      <p:ext uri="{BB962C8B-B14F-4D97-AF65-F5344CB8AC3E}">
        <p14:creationId xmlns:p14="http://schemas.microsoft.com/office/powerpoint/2010/main" val="640758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2FE3C-71D5-BB9B-1186-D86FC4C648FB}"/>
              </a:ext>
            </a:extLst>
          </p:cNvPr>
          <p:cNvSpPr>
            <a:spLocks noGrp="1"/>
          </p:cNvSpPr>
          <p:nvPr>
            <p:ph type="title"/>
          </p:nvPr>
        </p:nvSpPr>
        <p:spPr/>
        <p:txBody>
          <a:bodyPr>
            <a:normAutofit/>
          </a:bodyPr>
          <a:lstStyle/>
          <a:p>
            <a:pPr algn="ctr"/>
            <a:r>
              <a:rPr lang="en-US" dirty="0">
                <a:ea typeface="+mj-lt"/>
                <a:cs typeface="+mj-lt"/>
              </a:rPr>
              <a:t>Careers in Community and Public Health </a:t>
            </a:r>
            <a:r>
              <a:rPr lang="en-US" sz="2400" i="1" dirty="0">
                <a:ea typeface="+mj-lt"/>
                <a:cs typeface="+mj-lt"/>
              </a:rPr>
              <a:t>(1 of 2)</a:t>
            </a:r>
          </a:p>
        </p:txBody>
      </p:sp>
      <p:sp>
        <p:nvSpPr>
          <p:cNvPr id="3" name="Content Placeholder 2">
            <a:extLst>
              <a:ext uri="{FF2B5EF4-FFF2-40B4-BE49-F238E27FC236}">
                <a16:creationId xmlns:a16="http://schemas.microsoft.com/office/drawing/2014/main" id="{5CDDF240-4182-1209-08EB-0EA53BDDA84C}"/>
              </a:ext>
            </a:extLst>
          </p:cNvPr>
          <p:cNvSpPr>
            <a:spLocks noGrp="1"/>
          </p:cNvSpPr>
          <p:nvPr>
            <p:ph idx="1"/>
          </p:nvPr>
        </p:nvSpPr>
        <p:spPr/>
        <p:txBody>
          <a:bodyPr vert="horz" lIns="91440" tIns="45720" rIns="91440" bIns="45720" rtlCol="0" anchor="t">
            <a:normAutofit/>
          </a:bodyPr>
          <a:lstStyle/>
          <a:p>
            <a:r>
              <a:rPr lang="en-US" dirty="0">
                <a:solidFill>
                  <a:schemeClr val="tx1"/>
                </a:solidFill>
                <a:cs typeface="Arial"/>
              </a:rPr>
              <a:t>Health care is the largest employment category in the United States. Health care includes providers like doctors, dentists, and nurses.</a:t>
            </a:r>
          </a:p>
          <a:p>
            <a:r>
              <a:rPr lang="en-US" dirty="0">
                <a:solidFill>
                  <a:schemeClr val="tx1"/>
                </a:solidFill>
                <a:cs typeface="Arial"/>
              </a:rPr>
              <a:t>Public and community health care workers are also a part of the health care industry.</a:t>
            </a:r>
            <a:endParaRPr lang="en-US" dirty="0">
              <a:solidFill>
                <a:schemeClr val="tx1"/>
              </a:solidFill>
            </a:endParaRPr>
          </a:p>
          <a:p>
            <a:r>
              <a:rPr lang="en-US" dirty="0">
                <a:solidFill>
                  <a:schemeClr val="tx1"/>
                </a:solidFill>
                <a:cs typeface="Arial"/>
              </a:rPr>
              <a:t>A wide range of jobs are available in public and community health. Most of these jobs require at least an undergraduate college degree, and many require graduate education.</a:t>
            </a:r>
          </a:p>
          <a:p>
            <a:pPr marL="0" indent="0" algn="r">
              <a:buNone/>
            </a:pPr>
            <a:r>
              <a:rPr lang="en-US" sz="1400" i="1" dirty="0">
                <a:solidFill>
                  <a:schemeClr val="tx1"/>
                </a:solidFill>
                <a:latin typeface="Helvetica" pitchFamily="2" charset="0"/>
                <a:cs typeface="Arial"/>
              </a:rPr>
              <a:t>(continued)</a:t>
            </a:r>
          </a:p>
        </p:txBody>
      </p:sp>
    </p:spTree>
    <p:extLst>
      <p:ext uri="{BB962C8B-B14F-4D97-AF65-F5344CB8AC3E}">
        <p14:creationId xmlns:p14="http://schemas.microsoft.com/office/powerpoint/2010/main" val="3316668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5BB27-9352-C596-9573-B73B7970C0D2}"/>
              </a:ext>
            </a:extLst>
          </p:cNvPr>
          <p:cNvSpPr>
            <a:spLocks noGrp="1"/>
          </p:cNvSpPr>
          <p:nvPr>
            <p:ph type="title"/>
          </p:nvPr>
        </p:nvSpPr>
        <p:spPr/>
        <p:txBody>
          <a:bodyPr>
            <a:normAutofit/>
          </a:bodyPr>
          <a:lstStyle/>
          <a:p>
            <a:pPr algn="ctr"/>
            <a:r>
              <a:rPr lang="en-US" dirty="0"/>
              <a:t>Careers in Community and Public Health </a:t>
            </a:r>
            <a:r>
              <a:rPr lang="en-US" sz="2400" i="1" dirty="0"/>
              <a:t>(2 of 2)</a:t>
            </a:r>
          </a:p>
        </p:txBody>
      </p:sp>
      <p:graphicFrame>
        <p:nvGraphicFramePr>
          <p:cNvPr id="4" name="Table 4">
            <a:extLst>
              <a:ext uri="{FF2B5EF4-FFF2-40B4-BE49-F238E27FC236}">
                <a16:creationId xmlns:a16="http://schemas.microsoft.com/office/drawing/2014/main" id="{90562B84-4191-436D-9889-68202032C7B4}"/>
              </a:ext>
            </a:extLst>
          </p:cNvPr>
          <p:cNvGraphicFramePr>
            <a:graphicFrameLocks noGrp="1"/>
          </p:cNvGraphicFramePr>
          <p:nvPr>
            <p:ph idx="1"/>
            <p:extLst>
              <p:ext uri="{D42A27DB-BD31-4B8C-83A1-F6EECF244321}">
                <p14:modId xmlns:p14="http://schemas.microsoft.com/office/powerpoint/2010/main" val="3742959337"/>
              </p:ext>
            </p:extLst>
          </p:nvPr>
        </p:nvGraphicFramePr>
        <p:xfrm>
          <a:off x="628650" y="1690689"/>
          <a:ext cx="7886700" cy="4577080"/>
        </p:xfrm>
        <a:graphic>
          <a:graphicData uri="http://schemas.openxmlformats.org/drawingml/2006/table">
            <a:tbl>
              <a:tblPr firstRow="1" bandRow="1">
                <a:tableStyleId>{5C22544A-7EE6-4342-B048-85BDC9FD1C3A}</a:tableStyleId>
              </a:tblPr>
              <a:tblGrid>
                <a:gridCol w="1597314">
                  <a:extLst>
                    <a:ext uri="{9D8B030D-6E8A-4147-A177-3AD203B41FA5}">
                      <a16:colId xmlns:a16="http://schemas.microsoft.com/office/drawing/2014/main" val="727084669"/>
                    </a:ext>
                  </a:extLst>
                </a:gridCol>
                <a:gridCol w="2955636">
                  <a:extLst>
                    <a:ext uri="{9D8B030D-6E8A-4147-A177-3AD203B41FA5}">
                      <a16:colId xmlns:a16="http://schemas.microsoft.com/office/drawing/2014/main" val="345154044"/>
                    </a:ext>
                  </a:extLst>
                </a:gridCol>
                <a:gridCol w="3333750">
                  <a:extLst>
                    <a:ext uri="{9D8B030D-6E8A-4147-A177-3AD203B41FA5}">
                      <a16:colId xmlns:a16="http://schemas.microsoft.com/office/drawing/2014/main" val="2588021618"/>
                    </a:ext>
                  </a:extLst>
                </a:gridCol>
              </a:tblGrid>
              <a:tr h="370840">
                <a:tc>
                  <a:txBody>
                    <a:bodyPr/>
                    <a:lstStyle/>
                    <a:p>
                      <a:r>
                        <a:rPr lang="en-US" sz="1200" dirty="0"/>
                        <a:t>Career</a:t>
                      </a:r>
                    </a:p>
                  </a:txBody>
                  <a:tcPr/>
                </a:tc>
                <a:tc>
                  <a:txBody>
                    <a:bodyPr/>
                    <a:lstStyle/>
                    <a:p>
                      <a:r>
                        <a:rPr lang="en-US" sz="1200" dirty="0"/>
                        <a:t>Description</a:t>
                      </a:r>
                    </a:p>
                  </a:txBody>
                  <a:tcPr/>
                </a:tc>
                <a:tc>
                  <a:txBody>
                    <a:bodyPr/>
                    <a:lstStyle/>
                    <a:p>
                      <a:r>
                        <a:rPr lang="en-US" sz="1200" dirty="0"/>
                        <a:t>Requirements</a:t>
                      </a:r>
                    </a:p>
                  </a:txBody>
                  <a:tcPr/>
                </a:tc>
                <a:extLst>
                  <a:ext uri="{0D108BD9-81ED-4DB2-BD59-A6C34878D82A}">
                    <a16:rowId xmlns:a16="http://schemas.microsoft.com/office/drawing/2014/main" val="885808507"/>
                  </a:ext>
                </a:extLst>
              </a:tr>
              <a:tr h="370840">
                <a:tc>
                  <a:txBody>
                    <a:bodyPr/>
                    <a:lstStyle/>
                    <a:p>
                      <a:r>
                        <a:rPr lang="en-US" sz="1200" kern="1200" dirty="0">
                          <a:solidFill>
                            <a:schemeClr val="dk1"/>
                          </a:solidFill>
                          <a:effectLst/>
                          <a:latin typeface="+mn-lt"/>
                          <a:ea typeface="+mn-ea"/>
                          <a:cs typeface="+mn-cs"/>
                        </a:rPr>
                        <a:t>Epidemiologist</a:t>
                      </a:r>
                      <a:endParaRPr lang="en-US" sz="1200" dirty="0"/>
                    </a:p>
                  </a:txBody>
                  <a:tcPr/>
                </a:tc>
                <a:tc>
                  <a:txBody>
                    <a:bodyPr/>
                    <a:lstStyle/>
                    <a:p>
                      <a:r>
                        <a:rPr lang="en-US" sz="1200" kern="1200" dirty="0">
                          <a:solidFill>
                            <a:schemeClr val="dk1"/>
                          </a:solidFill>
                          <a:effectLst/>
                          <a:latin typeface="+mn-lt"/>
                          <a:ea typeface="+mn-ea"/>
                          <a:cs typeface="+mn-cs"/>
                        </a:rPr>
                        <a:t>Researches and investigates patterns of disease</a:t>
                      </a:r>
                      <a:endParaRPr lang="en-US" sz="1200" dirty="0"/>
                    </a:p>
                  </a:txBody>
                  <a:tcPr/>
                </a:tc>
                <a:tc>
                  <a:txBody>
                    <a:bodyPr/>
                    <a:lstStyle/>
                    <a:p>
                      <a:r>
                        <a:rPr lang="en-US" sz="1200" kern="1200" dirty="0">
                          <a:solidFill>
                            <a:schemeClr val="dk1"/>
                          </a:solidFill>
                          <a:effectLst/>
                          <a:latin typeface="+mn-lt"/>
                          <a:ea typeface="+mn-ea"/>
                          <a:cs typeface="+mn-cs"/>
                        </a:rPr>
                        <a:t>Typically at least a master’s degree in public health or a related field</a:t>
                      </a:r>
                      <a:endParaRPr lang="en-US" sz="1200" dirty="0"/>
                    </a:p>
                  </a:txBody>
                  <a:tcPr/>
                </a:tc>
                <a:extLst>
                  <a:ext uri="{0D108BD9-81ED-4DB2-BD59-A6C34878D82A}">
                    <a16:rowId xmlns:a16="http://schemas.microsoft.com/office/drawing/2014/main" val="2646513846"/>
                  </a:ext>
                </a:extLst>
              </a:tr>
              <a:tr h="370840">
                <a:tc>
                  <a:txBody>
                    <a:bodyPr/>
                    <a:lstStyle/>
                    <a:p>
                      <a:r>
                        <a:rPr lang="en-US" sz="1200" kern="1200" dirty="0">
                          <a:solidFill>
                            <a:schemeClr val="dk1"/>
                          </a:solidFill>
                          <a:effectLst/>
                          <a:latin typeface="+mn-lt"/>
                          <a:ea typeface="+mn-ea"/>
                          <a:cs typeface="+mn-cs"/>
                        </a:rPr>
                        <a:t>Social worker</a:t>
                      </a:r>
                      <a:endParaRPr lang="en-US" sz="1200" dirty="0"/>
                    </a:p>
                  </a:txBody>
                  <a:tcPr/>
                </a:tc>
                <a:tc>
                  <a:txBody>
                    <a:bodyPr/>
                    <a:lstStyle/>
                    <a:p>
                      <a:r>
                        <a:rPr lang="en-US" sz="1200" kern="1200" dirty="0">
                          <a:solidFill>
                            <a:schemeClr val="dk1"/>
                          </a:solidFill>
                          <a:effectLst/>
                          <a:latin typeface="+mn-lt"/>
                          <a:ea typeface="+mn-ea"/>
                          <a:cs typeface="+mn-cs"/>
                        </a:rPr>
                        <a:t>Provides counseling and assistance to people in need (e.g., children, veterans, older adults, people experiencing homelessness)</a:t>
                      </a:r>
                      <a:endParaRPr lang="en-US" sz="1200" dirty="0"/>
                    </a:p>
                  </a:txBody>
                  <a:tcPr/>
                </a:tc>
                <a:tc>
                  <a:txBody>
                    <a:bodyPr/>
                    <a:lstStyle/>
                    <a:p>
                      <a:r>
                        <a:rPr lang="en-US" sz="1200" kern="1200" dirty="0">
                          <a:solidFill>
                            <a:schemeClr val="dk1"/>
                          </a:solidFill>
                          <a:effectLst/>
                          <a:latin typeface="+mn-lt"/>
                          <a:ea typeface="+mn-ea"/>
                          <a:cs typeface="+mn-cs"/>
                        </a:rPr>
                        <a:t>A minimum of a bachelor’s degree from an accredited social work program</a:t>
                      </a:r>
                      <a:endParaRPr lang="en-US" sz="1200" dirty="0"/>
                    </a:p>
                  </a:txBody>
                  <a:tcPr/>
                </a:tc>
                <a:extLst>
                  <a:ext uri="{0D108BD9-81ED-4DB2-BD59-A6C34878D82A}">
                    <a16:rowId xmlns:a16="http://schemas.microsoft.com/office/drawing/2014/main" val="918109068"/>
                  </a:ext>
                </a:extLst>
              </a:tr>
              <a:tr h="370840">
                <a:tc>
                  <a:txBody>
                    <a:bodyPr/>
                    <a:lstStyle/>
                    <a:p>
                      <a:r>
                        <a:rPr lang="en-US" sz="1200" kern="1200" dirty="0">
                          <a:solidFill>
                            <a:schemeClr val="dk1"/>
                          </a:solidFill>
                          <a:effectLst/>
                          <a:latin typeface="+mn-lt"/>
                          <a:ea typeface="+mn-ea"/>
                          <a:cs typeface="+mn-cs"/>
                        </a:rPr>
                        <a:t>Public health nurse</a:t>
                      </a:r>
                      <a:endParaRPr lang="en-US" sz="1200" dirty="0"/>
                    </a:p>
                  </a:txBody>
                  <a:tcPr/>
                </a:tc>
                <a:tc>
                  <a:txBody>
                    <a:bodyPr/>
                    <a:lstStyle/>
                    <a:p>
                      <a:r>
                        <a:rPr lang="en-US" sz="1200" kern="1200" dirty="0">
                          <a:solidFill>
                            <a:schemeClr val="dk1"/>
                          </a:solidFill>
                          <a:effectLst/>
                          <a:latin typeface="+mn-lt"/>
                          <a:ea typeface="+mn-ea"/>
                          <a:cs typeface="+mn-cs"/>
                        </a:rPr>
                        <a:t>Focuses on working to improve the health of a specific group or community</a:t>
                      </a:r>
                      <a:endParaRPr lang="en-US" sz="1200" dirty="0"/>
                    </a:p>
                  </a:txBody>
                  <a:tcPr/>
                </a:tc>
                <a:tc>
                  <a:txBody>
                    <a:bodyPr/>
                    <a:lstStyle/>
                    <a:p>
                      <a:r>
                        <a:rPr lang="en-US" sz="1200" kern="1200" dirty="0">
                          <a:solidFill>
                            <a:schemeClr val="dk1"/>
                          </a:solidFill>
                          <a:effectLst/>
                          <a:latin typeface="+mn-lt"/>
                          <a:ea typeface="+mn-ea"/>
                          <a:cs typeface="+mn-cs"/>
                        </a:rPr>
                        <a:t>A minimum of a bachelor’s degree in nursing</a:t>
                      </a:r>
                      <a:endParaRPr lang="en-US" sz="1200" dirty="0"/>
                    </a:p>
                  </a:txBody>
                  <a:tcPr/>
                </a:tc>
                <a:extLst>
                  <a:ext uri="{0D108BD9-81ED-4DB2-BD59-A6C34878D82A}">
                    <a16:rowId xmlns:a16="http://schemas.microsoft.com/office/drawing/2014/main" val="1494869778"/>
                  </a:ext>
                </a:extLst>
              </a:tr>
              <a:tr h="370840">
                <a:tc>
                  <a:txBody>
                    <a:bodyPr/>
                    <a:lstStyle/>
                    <a:p>
                      <a:r>
                        <a:rPr lang="en-US" sz="1200" kern="1200" dirty="0">
                          <a:solidFill>
                            <a:schemeClr val="dk1"/>
                          </a:solidFill>
                          <a:effectLst/>
                          <a:latin typeface="+mn-lt"/>
                          <a:ea typeface="+mn-ea"/>
                          <a:cs typeface="+mn-cs"/>
                        </a:rPr>
                        <a:t>Microbiologist</a:t>
                      </a:r>
                      <a:endParaRPr lang="en-US" sz="1200" dirty="0"/>
                    </a:p>
                  </a:txBody>
                  <a:tcPr/>
                </a:tc>
                <a:tc>
                  <a:txBody>
                    <a:bodyPr/>
                    <a:lstStyle/>
                    <a:p>
                      <a:r>
                        <a:rPr lang="en-US" sz="1200" kern="1200" dirty="0">
                          <a:solidFill>
                            <a:schemeClr val="dk1"/>
                          </a:solidFill>
                          <a:effectLst/>
                          <a:latin typeface="+mn-lt"/>
                          <a:ea typeface="+mn-ea"/>
                          <a:cs typeface="+mn-cs"/>
                        </a:rPr>
                        <a:t>Researches microorganisms with the goal of developing drugs to fight infectious diseases</a:t>
                      </a:r>
                      <a:endParaRPr lang="en-US" sz="1200" dirty="0"/>
                    </a:p>
                  </a:txBody>
                  <a:tcPr/>
                </a:tc>
                <a:tc>
                  <a:txBody>
                    <a:bodyPr/>
                    <a:lstStyle/>
                    <a:p>
                      <a:r>
                        <a:rPr lang="en-US" sz="1200" kern="1200" dirty="0">
                          <a:solidFill>
                            <a:schemeClr val="dk1"/>
                          </a:solidFill>
                          <a:effectLst/>
                          <a:latin typeface="+mn-lt"/>
                          <a:ea typeface="+mn-ea"/>
                          <a:cs typeface="+mn-cs"/>
                        </a:rPr>
                        <a:t>A bachelor’s degree in microbiology to enter the field and a PhD to work as a researcher or at a college or university</a:t>
                      </a:r>
                      <a:endParaRPr lang="en-US" sz="1200" dirty="0"/>
                    </a:p>
                  </a:txBody>
                  <a:tcPr/>
                </a:tc>
                <a:extLst>
                  <a:ext uri="{0D108BD9-81ED-4DB2-BD59-A6C34878D82A}">
                    <a16:rowId xmlns:a16="http://schemas.microsoft.com/office/drawing/2014/main" val="211558518"/>
                  </a:ext>
                </a:extLst>
              </a:tr>
              <a:tr h="370840">
                <a:tc>
                  <a:txBody>
                    <a:bodyPr/>
                    <a:lstStyle/>
                    <a:p>
                      <a:r>
                        <a:rPr lang="en-US" sz="1200" kern="1200" dirty="0">
                          <a:solidFill>
                            <a:schemeClr val="dk1"/>
                          </a:solidFill>
                          <a:effectLst/>
                          <a:latin typeface="+mn-lt"/>
                          <a:ea typeface="+mn-ea"/>
                          <a:cs typeface="+mn-cs"/>
                        </a:rPr>
                        <a:t>Public health educator</a:t>
                      </a:r>
                      <a:endParaRPr lang="en-US" sz="1200" dirty="0"/>
                    </a:p>
                  </a:txBody>
                  <a:tcPr/>
                </a:tc>
                <a:tc>
                  <a:txBody>
                    <a:bodyPr/>
                    <a:lstStyle/>
                    <a:p>
                      <a:r>
                        <a:rPr lang="en-US" sz="1200" kern="1200" dirty="0">
                          <a:solidFill>
                            <a:schemeClr val="dk1"/>
                          </a:solidFill>
                          <a:effectLst/>
                          <a:latin typeface="+mn-lt"/>
                          <a:ea typeface="+mn-ea"/>
                          <a:cs typeface="+mn-cs"/>
                        </a:rPr>
                        <a:t>Provides education to a community in order to promote health or prevent the spread of disease</a:t>
                      </a:r>
                      <a:endParaRPr lang="en-US" sz="1200" dirty="0"/>
                    </a:p>
                  </a:txBody>
                  <a:tcPr/>
                </a:tc>
                <a:tc>
                  <a:txBody>
                    <a:bodyPr/>
                    <a:lstStyle/>
                    <a:p>
                      <a:r>
                        <a:rPr lang="en-US" sz="1200" kern="1200" dirty="0">
                          <a:solidFill>
                            <a:schemeClr val="dk1"/>
                          </a:solidFill>
                          <a:effectLst/>
                          <a:latin typeface="+mn-lt"/>
                          <a:ea typeface="+mn-ea"/>
                          <a:cs typeface="+mn-cs"/>
                        </a:rPr>
                        <a:t>A minimum of a bachelor’s degree in health education or public health</a:t>
                      </a:r>
                      <a:endParaRPr lang="en-US" sz="1200" dirty="0"/>
                    </a:p>
                  </a:txBody>
                  <a:tcPr/>
                </a:tc>
                <a:extLst>
                  <a:ext uri="{0D108BD9-81ED-4DB2-BD59-A6C34878D82A}">
                    <a16:rowId xmlns:a16="http://schemas.microsoft.com/office/drawing/2014/main" val="2784228836"/>
                  </a:ext>
                </a:extLst>
              </a:tr>
              <a:tr h="370840">
                <a:tc>
                  <a:txBody>
                    <a:bodyPr/>
                    <a:lstStyle/>
                    <a:p>
                      <a:r>
                        <a:rPr lang="en-US" sz="1200" kern="1200" dirty="0">
                          <a:solidFill>
                            <a:schemeClr val="dk1"/>
                          </a:solidFill>
                          <a:effectLst/>
                          <a:latin typeface="+mn-lt"/>
                          <a:ea typeface="+mn-ea"/>
                          <a:cs typeface="+mn-cs"/>
                        </a:rPr>
                        <a:t>Public health analyst</a:t>
                      </a:r>
                      <a:endParaRPr lang="en-US" sz="1200" dirty="0"/>
                    </a:p>
                  </a:txBody>
                  <a:tcPr/>
                </a:tc>
                <a:tc>
                  <a:txBody>
                    <a:bodyPr/>
                    <a:lstStyle/>
                    <a:p>
                      <a:pPr marL="0" marR="0">
                        <a:spcBef>
                          <a:spcPts val="0"/>
                        </a:spcBef>
                        <a:spcAft>
                          <a:spcPts val="0"/>
                        </a:spcAft>
                      </a:pPr>
                      <a:r>
                        <a:rPr lang="en-US" sz="1200" kern="1200" dirty="0">
                          <a:solidFill>
                            <a:schemeClr val="dk1"/>
                          </a:solidFill>
                          <a:effectLst/>
                          <a:latin typeface="+mn-lt"/>
                          <a:ea typeface="+mn-ea"/>
                          <a:cs typeface="+mn-cs"/>
                        </a:rPr>
                        <a:t>Gathers and tracks data about public health activities and programs to determine their effectiveness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r>
                        <a:rPr lang="en-US" sz="1200" kern="1200" dirty="0">
                          <a:solidFill>
                            <a:schemeClr val="dk1"/>
                          </a:solidFill>
                          <a:effectLst/>
                          <a:latin typeface="+mn-lt"/>
                          <a:ea typeface="+mn-ea"/>
                          <a:cs typeface="+mn-cs"/>
                        </a:rPr>
                        <a:t>A minimum of a bachelor’s degree in public health, health analytics, or a related field</a:t>
                      </a:r>
                      <a:endParaRPr lang="en-US" sz="1200" dirty="0"/>
                    </a:p>
                  </a:txBody>
                  <a:tcPr/>
                </a:tc>
                <a:extLst>
                  <a:ext uri="{0D108BD9-81ED-4DB2-BD59-A6C34878D82A}">
                    <a16:rowId xmlns:a16="http://schemas.microsoft.com/office/drawing/2014/main" val="3348105254"/>
                  </a:ext>
                </a:extLst>
              </a:tr>
              <a:tr h="370840">
                <a:tc>
                  <a:txBody>
                    <a:bodyPr/>
                    <a:lstStyle/>
                    <a:p>
                      <a:r>
                        <a:rPr lang="en-US" sz="1200" kern="1200" dirty="0">
                          <a:solidFill>
                            <a:schemeClr val="dk1"/>
                          </a:solidFill>
                          <a:effectLst/>
                          <a:latin typeface="+mn-lt"/>
                          <a:ea typeface="+mn-ea"/>
                          <a:cs typeface="+mn-cs"/>
                        </a:rPr>
                        <a:t>Health inspector</a:t>
                      </a:r>
                      <a:endParaRPr lang="en-US" sz="1200" dirty="0"/>
                    </a:p>
                  </a:txBody>
                  <a:tcPr/>
                </a:tc>
                <a:tc>
                  <a:txBody>
                    <a:bodyPr/>
                    <a:lstStyle/>
                    <a:p>
                      <a:r>
                        <a:rPr lang="en-US" sz="1200" kern="1200" dirty="0">
                          <a:solidFill>
                            <a:schemeClr val="dk1"/>
                          </a:solidFill>
                          <a:effectLst/>
                          <a:latin typeface="+mn-lt"/>
                          <a:ea typeface="+mn-ea"/>
                          <a:cs typeface="+mn-cs"/>
                        </a:rPr>
                        <a:t>Ensures that state laws and sanitary codes are followed in a community</a:t>
                      </a:r>
                      <a:endParaRPr lang="en-US" sz="1200" dirty="0"/>
                    </a:p>
                  </a:txBody>
                  <a:tcPr/>
                </a:tc>
                <a:tc>
                  <a:txBody>
                    <a:bodyPr/>
                    <a:lstStyle/>
                    <a:p>
                      <a:r>
                        <a:rPr lang="en-US" sz="1200" kern="1200" dirty="0">
                          <a:solidFill>
                            <a:schemeClr val="dk1"/>
                          </a:solidFill>
                          <a:effectLst/>
                          <a:latin typeface="+mn-lt"/>
                          <a:ea typeface="+mn-ea"/>
                          <a:cs typeface="+mn-cs"/>
                        </a:rPr>
                        <a:t>Varied pathways including on-the-job training (technicians) and a bachelor’s degree in occupational health and safety (specialists)</a:t>
                      </a:r>
                      <a:endParaRPr lang="en-US" sz="1200" dirty="0"/>
                    </a:p>
                  </a:txBody>
                  <a:tcPr/>
                </a:tc>
                <a:extLst>
                  <a:ext uri="{0D108BD9-81ED-4DB2-BD59-A6C34878D82A}">
                    <a16:rowId xmlns:a16="http://schemas.microsoft.com/office/drawing/2014/main" val="1749769157"/>
                  </a:ext>
                </a:extLst>
              </a:tr>
            </a:tbl>
          </a:graphicData>
        </a:graphic>
      </p:graphicFrame>
    </p:spTree>
    <p:extLst>
      <p:ext uri="{BB962C8B-B14F-4D97-AF65-F5344CB8AC3E}">
        <p14:creationId xmlns:p14="http://schemas.microsoft.com/office/powerpoint/2010/main" val="2787222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05398-D1BB-C324-879F-6495E9E89C00}"/>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4249D044-6147-5A53-C6C4-83721C1FBEBF}"/>
              </a:ext>
            </a:extLst>
          </p:cNvPr>
          <p:cNvSpPr>
            <a:spLocks noGrp="1"/>
          </p:cNvSpPr>
          <p:nvPr>
            <p:ph idx="1"/>
          </p:nvPr>
        </p:nvSpPr>
        <p:spPr/>
        <p:txBody>
          <a:bodyPr vert="horz" lIns="91440" tIns="45720" rIns="91440" bIns="45720" rtlCol="0" anchor="t">
            <a:normAutofit lnSpcReduction="10000"/>
          </a:bodyPr>
          <a:lstStyle/>
          <a:p>
            <a:r>
              <a:rPr lang="en-US" sz="2600" dirty="0">
                <a:cs typeface="Arial"/>
              </a:rPr>
              <a:t>Use the Internet to find three to five different resources in your community that relate to public health.</a:t>
            </a:r>
            <a:endParaRPr lang="en-US" sz="2600" dirty="0">
              <a:solidFill>
                <a:schemeClr val="tx1"/>
              </a:solidFill>
              <a:cs typeface="Arial"/>
            </a:endParaRPr>
          </a:p>
          <a:p>
            <a:r>
              <a:rPr lang="en-US" sz="2600" dirty="0">
                <a:solidFill>
                  <a:schemeClr val="tx1"/>
                </a:solidFill>
                <a:cs typeface="Arial"/>
              </a:rPr>
              <a:t>Write down the name of each resource and describe what services it provides. Record a phone number, email address, or web address for each resource you find. The following are examples:</a:t>
            </a:r>
          </a:p>
          <a:p>
            <a:pPr lvl="1"/>
            <a:r>
              <a:rPr lang="en-US" sz="2600" dirty="0">
                <a:solidFill>
                  <a:schemeClr val="tx1"/>
                </a:solidFill>
                <a:cs typeface="Arial"/>
              </a:rPr>
              <a:t>Public health department for your city or county</a:t>
            </a:r>
            <a:endParaRPr lang="en-US" sz="2600" dirty="0">
              <a:solidFill>
                <a:schemeClr val="tx1"/>
              </a:solidFill>
            </a:endParaRPr>
          </a:p>
          <a:p>
            <a:pPr lvl="1"/>
            <a:r>
              <a:rPr lang="en-US" sz="2600" dirty="0">
                <a:solidFill>
                  <a:schemeClr val="tx1"/>
                </a:solidFill>
                <a:cs typeface="Arial"/>
              </a:rPr>
              <a:t>Local chapters of the American Red Cross or the American Heart Association</a:t>
            </a:r>
          </a:p>
          <a:p>
            <a:pPr lvl="1"/>
            <a:r>
              <a:rPr lang="en-US" sz="2600" dirty="0">
                <a:solidFill>
                  <a:schemeClr val="tx1"/>
                </a:solidFill>
                <a:cs typeface="Arial"/>
              </a:rPr>
              <a:t>Women’s and children’s health clinics</a:t>
            </a:r>
            <a:endParaRPr lang="en-US" dirty="0">
              <a:cs typeface="Arial"/>
            </a:endParaRPr>
          </a:p>
        </p:txBody>
      </p:sp>
    </p:spTree>
    <p:extLst>
      <p:ext uri="{BB962C8B-B14F-4D97-AF65-F5344CB8AC3E}">
        <p14:creationId xmlns:p14="http://schemas.microsoft.com/office/powerpoint/2010/main" val="4292214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What experiences do you have with public health services or organizations?</a:t>
            </a:r>
            <a:endParaRPr lang="en-US" dirty="0">
              <a:cs typeface="Arial"/>
            </a:endParaRPr>
          </a:p>
          <a:p>
            <a:pPr>
              <a:buFont typeface="Arial,Sans-Serif" panose="020B0604020202020204" pitchFamily="34" charset="0"/>
              <a:buChar char="•"/>
            </a:pPr>
            <a:r>
              <a:rPr lang="en-US" dirty="0">
                <a:cs typeface="Arial"/>
              </a:rPr>
              <a:t>Describe your experience in your response.</a:t>
            </a: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a:bodyPr>
          <a:lstStyle/>
          <a:p>
            <a:r>
              <a:rPr lang="en-US" dirty="0">
                <a:cs typeface="Arial"/>
              </a:rPr>
              <a:t>Use examples to explain public and community health services?</a:t>
            </a:r>
          </a:p>
          <a:p>
            <a:r>
              <a:rPr lang="en-US" dirty="0">
                <a:cs typeface="Arial"/>
              </a:rPr>
              <a:t>Explain how public health influences you individually?</a:t>
            </a:r>
          </a:p>
          <a:p>
            <a:r>
              <a:rPr lang="en-US" dirty="0">
                <a:cs typeface="Arial"/>
              </a:rPr>
              <a:t>Describe two careers related to public health?</a:t>
            </a:r>
          </a:p>
          <a:p>
            <a:r>
              <a:rPr lang="en-US" dirty="0">
                <a:cs typeface="Arial"/>
              </a:rPr>
              <a:t>Compare and contrast the three different levels of prevention?</a:t>
            </a:r>
          </a:p>
          <a:p>
            <a:r>
              <a:rPr lang="en-US" dirty="0">
                <a:cs typeface="Arial"/>
              </a:rPr>
              <a:t>Advocate for public health services?</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02C2C-94E4-20C1-00BA-846BF69392B9}"/>
              </a:ext>
            </a:extLst>
          </p:cNvPr>
          <p:cNvSpPr>
            <a:spLocks noGrp="1"/>
          </p:cNvSpPr>
          <p:nvPr>
            <p:ph type="title"/>
          </p:nvPr>
        </p:nvSpPr>
        <p:spPr/>
        <p:txBody>
          <a:bodyPr/>
          <a:lstStyle/>
          <a:p>
            <a:pPr algn="ctr"/>
            <a:r>
              <a:rPr lang="en-US" dirty="0"/>
              <a:t>Public Health</a:t>
            </a:r>
            <a:br>
              <a:rPr lang="en-US" dirty="0"/>
            </a:br>
            <a:r>
              <a:rPr lang="en-US" dirty="0"/>
              <a:t>and Community Health</a:t>
            </a:r>
          </a:p>
        </p:txBody>
      </p:sp>
      <p:sp>
        <p:nvSpPr>
          <p:cNvPr id="3" name="Content Placeholder 2">
            <a:extLst>
              <a:ext uri="{FF2B5EF4-FFF2-40B4-BE49-F238E27FC236}">
                <a16:creationId xmlns:a16="http://schemas.microsoft.com/office/drawing/2014/main" id="{C7EB8587-9210-38B4-27CD-C1B815DCB617}"/>
              </a:ext>
            </a:extLst>
          </p:cNvPr>
          <p:cNvSpPr>
            <a:spLocks noGrp="1"/>
          </p:cNvSpPr>
          <p:nvPr>
            <p:ph idx="1"/>
          </p:nvPr>
        </p:nvSpPr>
        <p:spPr/>
        <p:txBody>
          <a:bodyPr vert="horz" lIns="91440" tIns="45720" rIns="91440" bIns="45720" rtlCol="0" anchor="t">
            <a:normAutofit/>
          </a:bodyPr>
          <a:lstStyle/>
          <a:p>
            <a:r>
              <a:rPr lang="en-US" b="1" dirty="0">
                <a:cs typeface="Arial"/>
              </a:rPr>
              <a:t>Public health</a:t>
            </a:r>
            <a:r>
              <a:rPr lang="en-US" dirty="0">
                <a:cs typeface="Arial"/>
              </a:rPr>
              <a:t> is the art and science of protecting and improving the health of individuals and large populations.</a:t>
            </a:r>
          </a:p>
          <a:p>
            <a:r>
              <a:rPr lang="en-US" dirty="0">
                <a:solidFill>
                  <a:srgbClr val="404000"/>
                </a:solidFill>
                <a:cs typeface="Arial"/>
              </a:rPr>
              <a:t>Public health happens at the national, regional, state, and local levels.</a:t>
            </a:r>
          </a:p>
          <a:p>
            <a:r>
              <a:rPr lang="en-US" b="1" dirty="0">
                <a:solidFill>
                  <a:schemeClr val="tx1"/>
                </a:solidFill>
                <a:cs typeface="Arial"/>
              </a:rPr>
              <a:t>Community health</a:t>
            </a:r>
            <a:r>
              <a:rPr lang="en-US" dirty="0">
                <a:solidFill>
                  <a:schemeClr val="tx1"/>
                </a:solidFill>
                <a:cs typeface="Arial"/>
              </a:rPr>
              <a:t> is a form of public health focused on a particular group of people or geographical area. It tries to bring the greatest health benefits to the greatest number of people.</a:t>
            </a:r>
          </a:p>
        </p:txBody>
      </p:sp>
    </p:spTree>
    <p:extLst>
      <p:ext uri="{BB962C8B-B14F-4D97-AF65-F5344CB8AC3E}">
        <p14:creationId xmlns:p14="http://schemas.microsoft.com/office/powerpoint/2010/main" val="191315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7FB2F-C0D8-D4E7-D62C-A6CCAF8E96F3}"/>
              </a:ext>
            </a:extLst>
          </p:cNvPr>
          <p:cNvSpPr>
            <a:spLocks noGrp="1"/>
          </p:cNvSpPr>
          <p:nvPr>
            <p:ph type="title"/>
          </p:nvPr>
        </p:nvSpPr>
        <p:spPr/>
        <p:txBody>
          <a:bodyPr/>
          <a:lstStyle/>
          <a:p>
            <a:pPr algn="ctr"/>
            <a:r>
              <a:rPr lang="en-US" dirty="0"/>
              <a:t>Public Health Activities </a:t>
            </a:r>
            <a:r>
              <a:rPr lang="en-US" sz="2400" i="1" dirty="0"/>
              <a:t>(1 of 2)</a:t>
            </a:r>
          </a:p>
        </p:txBody>
      </p:sp>
      <p:sp>
        <p:nvSpPr>
          <p:cNvPr id="3" name="Content Placeholder 2">
            <a:extLst>
              <a:ext uri="{FF2B5EF4-FFF2-40B4-BE49-F238E27FC236}">
                <a16:creationId xmlns:a16="http://schemas.microsoft.com/office/drawing/2014/main" id="{DCDCE5D6-21D1-1DD3-FD45-13B1E26DE8C0}"/>
              </a:ext>
            </a:extLst>
          </p:cNvPr>
          <p:cNvSpPr>
            <a:spLocks noGrp="1"/>
          </p:cNvSpPr>
          <p:nvPr>
            <p:ph idx="1"/>
          </p:nvPr>
        </p:nvSpPr>
        <p:spPr>
          <a:xfrm>
            <a:off x="628650" y="1825625"/>
            <a:ext cx="7935166" cy="4351338"/>
          </a:xfrm>
        </p:spPr>
        <p:txBody>
          <a:bodyPr vert="horz" lIns="91440" tIns="45720" rIns="91440" bIns="45720" rtlCol="0" anchor="t">
            <a:normAutofit lnSpcReduction="10000"/>
          </a:bodyPr>
          <a:lstStyle/>
          <a:p>
            <a:r>
              <a:rPr lang="en-US" sz="2400" dirty="0">
                <a:cs typeface="Arial"/>
              </a:rPr>
              <a:t>Public health involves many activities: </a:t>
            </a:r>
            <a:endParaRPr lang="en-US" sz="2400" dirty="0"/>
          </a:p>
          <a:p>
            <a:pPr lvl="1"/>
            <a:r>
              <a:rPr lang="en-US" b="1" dirty="0">
                <a:solidFill>
                  <a:schemeClr val="tx1"/>
                </a:solidFill>
                <a:cs typeface="Arial"/>
              </a:rPr>
              <a:t>Educating people:</a:t>
            </a:r>
            <a:r>
              <a:rPr lang="en-US" dirty="0">
                <a:solidFill>
                  <a:schemeClr val="tx1"/>
                </a:solidFill>
                <a:cs typeface="Arial"/>
              </a:rPr>
              <a:t> Examples include public service announcements, educational websites, community safety, and first aid classes.</a:t>
            </a:r>
          </a:p>
          <a:p>
            <a:pPr lvl="1"/>
            <a:r>
              <a:rPr lang="en-US" b="1" dirty="0">
                <a:solidFill>
                  <a:schemeClr val="tx1"/>
                </a:solidFill>
                <a:cs typeface="Arial"/>
              </a:rPr>
              <a:t>Investigating outbreaks:</a:t>
            </a:r>
            <a:r>
              <a:rPr lang="en-US" dirty="0">
                <a:solidFill>
                  <a:schemeClr val="tx1"/>
                </a:solidFill>
                <a:cs typeface="Arial"/>
              </a:rPr>
              <a:t> Examples include diseases carried in the food supply, like salmonella, and contagious disease outbreaks, like COVID-19.</a:t>
            </a:r>
          </a:p>
          <a:p>
            <a:pPr lvl="1"/>
            <a:r>
              <a:rPr lang="en-US" b="1" dirty="0">
                <a:solidFill>
                  <a:schemeClr val="tx1"/>
                </a:solidFill>
                <a:cs typeface="Arial"/>
              </a:rPr>
              <a:t>Monitoring communities:</a:t>
            </a:r>
            <a:r>
              <a:rPr lang="en-US" dirty="0">
                <a:solidFill>
                  <a:schemeClr val="tx1"/>
                </a:solidFill>
                <a:cs typeface="Arial"/>
              </a:rPr>
              <a:t> Examples include tracking rates of injury, illness, and disease in a community.</a:t>
            </a:r>
          </a:p>
          <a:p>
            <a:pPr lvl="1"/>
            <a:r>
              <a:rPr lang="en-US" b="1" dirty="0">
                <a:solidFill>
                  <a:schemeClr val="tx1"/>
                </a:solidFill>
                <a:cs typeface="Arial"/>
              </a:rPr>
              <a:t>Developing policies:</a:t>
            </a:r>
            <a:r>
              <a:rPr lang="en-US" dirty="0">
                <a:solidFill>
                  <a:schemeClr val="tx1"/>
                </a:solidFill>
                <a:cs typeface="Arial"/>
              </a:rPr>
              <a:t> Examples include setting required vaccinations for school attendance.</a:t>
            </a:r>
          </a:p>
          <a:p>
            <a:pPr marL="0" indent="0" algn="r">
              <a:buNone/>
            </a:pPr>
            <a:r>
              <a:rPr lang="en-US" sz="1400" i="1" dirty="0">
                <a:solidFill>
                  <a:schemeClr val="tx1"/>
                </a:solidFill>
                <a:latin typeface="Helvetica" pitchFamily="2" charset="0"/>
                <a:cs typeface="Arial"/>
              </a:rPr>
              <a:t>(continued)</a:t>
            </a:r>
            <a:endParaRPr lang="en-US" dirty="0">
              <a:solidFill>
                <a:schemeClr val="tx1"/>
              </a:solidFill>
              <a:cs typeface="Arial"/>
            </a:endParaRPr>
          </a:p>
        </p:txBody>
      </p:sp>
    </p:spTree>
    <p:extLst>
      <p:ext uri="{BB962C8B-B14F-4D97-AF65-F5344CB8AC3E}">
        <p14:creationId xmlns:p14="http://schemas.microsoft.com/office/powerpoint/2010/main" val="2024364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7B3B-BE4A-E5A8-4DF1-18B9E9EE8610}"/>
              </a:ext>
            </a:extLst>
          </p:cNvPr>
          <p:cNvSpPr>
            <a:spLocks noGrp="1"/>
          </p:cNvSpPr>
          <p:nvPr>
            <p:ph type="title"/>
          </p:nvPr>
        </p:nvSpPr>
        <p:spPr/>
        <p:txBody>
          <a:bodyPr/>
          <a:lstStyle/>
          <a:p>
            <a:pPr algn="ctr"/>
            <a:r>
              <a:rPr lang="en-US" dirty="0"/>
              <a:t>Public Health Activities </a:t>
            </a:r>
            <a:r>
              <a:rPr lang="en-US" sz="2400" i="1" dirty="0"/>
              <a:t>(2 of 2)</a:t>
            </a:r>
          </a:p>
        </p:txBody>
      </p:sp>
      <p:sp>
        <p:nvSpPr>
          <p:cNvPr id="3" name="Content Placeholder 2">
            <a:extLst>
              <a:ext uri="{FF2B5EF4-FFF2-40B4-BE49-F238E27FC236}">
                <a16:creationId xmlns:a16="http://schemas.microsoft.com/office/drawing/2014/main" id="{3857C261-06F4-CB44-A685-348509665F81}"/>
              </a:ext>
            </a:extLst>
          </p:cNvPr>
          <p:cNvSpPr>
            <a:spLocks noGrp="1"/>
          </p:cNvSpPr>
          <p:nvPr>
            <p:ph idx="1"/>
          </p:nvPr>
        </p:nvSpPr>
        <p:spPr/>
        <p:txBody>
          <a:bodyPr vert="horz" lIns="91440" tIns="45720" rIns="91440" bIns="45720" rtlCol="0" anchor="t">
            <a:normAutofit lnSpcReduction="10000"/>
          </a:bodyPr>
          <a:lstStyle/>
          <a:p>
            <a:pPr lvl="1"/>
            <a:r>
              <a:rPr lang="en-US" b="1" dirty="0">
                <a:solidFill>
                  <a:srgbClr val="404000"/>
                </a:solidFill>
                <a:cs typeface="Arial"/>
              </a:rPr>
              <a:t>Enforcing laws:</a:t>
            </a:r>
            <a:r>
              <a:rPr lang="en-US" dirty="0">
                <a:solidFill>
                  <a:srgbClr val="404000"/>
                </a:solidFill>
                <a:cs typeface="Arial"/>
              </a:rPr>
              <a:t> Examples include enforcing food handling and serving laws in restaurants.</a:t>
            </a:r>
          </a:p>
          <a:p>
            <a:pPr lvl="1"/>
            <a:r>
              <a:rPr lang="en-US" b="1" dirty="0">
                <a:solidFill>
                  <a:srgbClr val="404000"/>
                </a:solidFill>
                <a:cs typeface="Arial"/>
              </a:rPr>
              <a:t>Conducting research: </a:t>
            </a:r>
            <a:r>
              <a:rPr lang="en-US" dirty="0">
                <a:solidFill>
                  <a:srgbClr val="404000"/>
                </a:solidFill>
                <a:cs typeface="Arial"/>
              </a:rPr>
              <a:t>Examples include researching connections between pollution and cancer risk.</a:t>
            </a:r>
          </a:p>
          <a:p>
            <a:pPr lvl="1"/>
            <a:r>
              <a:rPr lang="en-US" b="1" dirty="0">
                <a:solidFill>
                  <a:srgbClr val="404000"/>
                </a:solidFill>
                <a:cs typeface="Arial"/>
              </a:rPr>
              <a:t>Responding to disasters: </a:t>
            </a:r>
            <a:r>
              <a:rPr lang="en-US" dirty="0">
                <a:solidFill>
                  <a:srgbClr val="404000"/>
                </a:solidFill>
                <a:cs typeface="Arial"/>
              </a:rPr>
              <a:t>Examples include organizing assistance to survivors after a natural disaster, like a hurricane, or an outbreak of violence.</a:t>
            </a:r>
          </a:p>
          <a:p>
            <a:pPr lvl="1"/>
            <a:r>
              <a:rPr lang="en-US" b="1" dirty="0">
                <a:solidFill>
                  <a:srgbClr val="404000"/>
                </a:solidFill>
                <a:cs typeface="Arial"/>
              </a:rPr>
              <a:t>Providing preventive services:</a:t>
            </a:r>
            <a:r>
              <a:rPr lang="en-US" dirty="0">
                <a:solidFill>
                  <a:srgbClr val="404000"/>
                </a:solidFill>
                <a:cs typeface="Arial"/>
              </a:rPr>
              <a:t> Examples include providing free or reduced-cost vaccination clinics.</a:t>
            </a:r>
          </a:p>
          <a:p>
            <a:pPr lvl="1"/>
            <a:r>
              <a:rPr lang="en-US" b="1" dirty="0">
                <a:solidFill>
                  <a:srgbClr val="404000"/>
                </a:solidFill>
                <a:cs typeface="Arial"/>
              </a:rPr>
              <a:t>Providing accessible services: </a:t>
            </a:r>
            <a:r>
              <a:rPr lang="en-US" dirty="0">
                <a:solidFill>
                  <a:srgbClr val="404000"/>
                </a:solidFill>
                <a:cs typeface="Arial"/>
              </a:rPr>
              <a:t>Examples include providing free treatment for drug addiction.</a:t>
            </a:r>
          </a:p>
        </p:txBody>
      </p:sp>
    </p:spTree>
    <p:extLst>
      <p:ext uri="{BB962C8B-B14F-4D97-AF65-F5344CB8AC3E}">
        <p14:creationId xmlns:p14="http://schemas.microsoft.com/office/powerpoint/2010/main" val="3095111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3F429-6C74-61A1-B504-050ADF6395BF}"/>
              </a:ext>
            </a:extLst>
          </p:cNvPr>
          <p:cNvSpPr>
            <a:spLocks noGrp="1"/>
          </p:cNvSpPr>
          <p:nvPr>
            <p:ph type="title"/>
          </p:nvPr>
        </p:nvSpPr>
        <p:spPr/>
        <p:txBody>
          <a:bodyPr/>
          <a:lstStyle/>
          <a:p>
            <a:pPr algn="ctr"/>
            <a:r>
              <a:rPr lang="en-US" dirty="0"/>
              <a:t>Community and Public Health Resources</a:t>
            </a:r>
            <a:endParaRPr lang="en-US" sz="2400" i="1" dirty="0"/>
          </a:p>
        </p:txBody>
      </p:sp>
      <p:sp>
        <p:nvSpPr>
          <p:cNvPr id="3" name="Content Placeholder 2">
            <a:extLst>
              <a:ext uri="{FF2B5EF4-FFF2-40B4-BE49-F238E27FC236}">
                <a16:creationId xmlns:a16="http://schemas.microsoft.com/office/drawing/2014/main" id="{5D3A5105-E017-EBC9-5775-5729F2D85DB9}"/>
              </a:ext>
            </a:extLst>
          </p:cNvPr>
          <p:cNvSpPr>
            <a:spLocks noGrp="1"/>
          </p:cNvSpPr>
          <p:nvPr>
            <p:ph idx="1"/>
          </p:nvPr>
        </p:nvSpPr>
        <p:spPr/>
        <p:txBody>
          <a:bodyPr vert="horz" lIns="91440" tIns="45720" rIns="91440" bIns="45720" rtlCol="0" anchor="t">
            <a:noAutofit/>
          </a:bodyPr>
          <a:lstStyle/>
          <a:p>
            <a:r>
              <a:rPr lang="en-US" sz="2400" dirty="0">
                <a:cs typeface="Arial"/>
              </a:rPr>
              <a:t>Public health resources exist at different levels and provide different services.</a:t>
            </a:r>
          </a:p>
          <a:p>
            <a:r>
              <a:rPr lang="en-US" sz="2400" dirty="0">
                <a:solidFill>
                  <a:srgbClr val="404000"/>
                </a:solidFill>
                <a:cs typeface="Arial"/>
              </a:rPr>
              <a:t>The major government provider of public health oversight in the United States is the Centers for Disease Control and Prevention (CDC). </a:t>
            </a:r>
          </a:p>
          <a:p>
            <a:pPr lvl="1"/>
            <a:r>
              <a:rPr lang="en-US" dirty="0">
                <a:solidFill>
                  <a:srgbClr val="404000"/>
                </a:solidFill>
                <a:cs typeface="Arial"/>
              </a:rPr>
              <a:t>The CDC is part of the Department of Health and Human Services.</a:t>
            </a:r>
          </a:p>
          <a:p>
            <a:pPr lvl="1"/>
            <a:r>
              <a:rPr lang="en-US" dirty="0">
                <a:solidFill>
                  <a:schemeClr val="tx1"/>
                </a:solidFill>
                <a:cs typeface="Arial"/>
              </a:rPr>
              <a:t>The CDC website maintains current, factually accurate public health information on a wide range of topics.</a:t>
            </a:r>
          </a:p>
          <a:p>
            <a:r>
              <a:rPr lang="en-US" sz="2400" dirty="0">
                <a:solidFill>
                  <a:schemeClr val="tx1"/>
                </a:solidFill>
                <a:cs typeface="Arial"/>
              </a:rPr>
              <a:t>Other government and nongovernment agencies also provide public health services.</a:t>
            </a:r>
          </a:p>
        </p:txBody>
      </p:sp>
    </p:spTree>
    <p:extLst>
      <p:ext uri="{BB962C8B-B14F-4D97-AF65-F5344CB8AC3E}">
        <p14:creationId xmlns:p14="http://schemas.microsoft.com/office/powerpoint/2010/main" val="3421953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F949D-FDEF-2DFD-F5F0-5A7654DFE522}"/>
              </a:ext>
            </a:extLst>
          </p:cNvPr>
          <p:cNvSpPr>
            <a:spLocks noGrp="1"/>
          </p:cNvSpPr>
          <p:nvPr>
            <p:ph type="title"/>
          </p:nvPr>
        </p:nvSpPr>
        <p:spPr/>
        <p:txBody>
          <a:bodyPr vert="horz" lIns="91440" tIns="45720" rIns="91440" bIns="45720" rtlCol="0" anchor="ctr">
            <a:noAutofit/>
          </a:bodyPr>
          <a:lstStyle/>
          <a:p>
            <a:pPr algn="ctr"/>
            <a:r>
              <a:rPr lang="en-US" sz="3600" dirty="0"/>
              <a:t>Government</a:t>
            </a:r>
            <a:br>
              <a:rPr lang="en-US" sz="3600" dirty="0"/>
            </a:br>
            <a:r>
              <a:rPr lang="en-US" sz="3600" dirty="0"/>
              <a:t>and Nongovernment Public</a:t>
            </a:r>
            <a:br>
              <a:rPr lang="en-US" sz="3600" dirty="0"/>
            </a:br>
            <a:r>
              <a:rPr lang="en-US" sz="3600" dirty="0"/>
              <a:t>Health Organizations</a:t>
            </a:r>
          </a:p>
        </p:txBody>
      </p:sp>
      <p:sp>
        <p:nvSpPr>
          <p:cNvPr id="3" name="Content Placeholder 2">
            <a:extLst>
              <a:ext uri="{FF2B5EF4-FFF2-40B4-BE49-F238E27FC236}">
                <a16:creationId xmlns:a16="http://schemas.microsoft.com/office/drawing/2014/main" id="{E965BCC0-CC3E-595C-EC14-4D405C8565D7}"/>
              </a:ext>
            </a:extLst>
          </p:cNvPr>
          <p:cNvSpPr>
            <a:spLocks noGrp="1"/>
          </p:cNvSpPr>
          <p:nvPr>
            <p:ph idx="1"/>
          </p:nvPr>
        </p:nvSpPr>
        <p:spPr/>
        <p:txBody>
          <a:bodyPr vert="horz" lIns="91440" tIns="45720" rIns="91440" bIns="45720" rtlCol="0" anchor="t">
            <a:normAutofit/>
          </a:bodyPr>
          <a:lstStyle/>
          <a:p>
            <a:pPr marL="0" indent="0">
              <a:buNone/>
            </a:pPr>
            <a:r>
              <a:rPr lang="en-US" sz="1800" dirty="0">
                <a:solidFill>
                  <a:srgbClr val="404000"/>
                </a:solidFill>
                <a:cs typeface="Arial"/>
              </a:rPr>
              <a:t>Examples of Government and Nongovernment Public Health Organizations</a:t>
            </a:r>
          </a:p>
        </p:txBody>
      </p:sp>
      <p:graphicFrame>
        <p:nvGraphicFramePr>
          <p:cNvPr id="4" name="Table 4">
            <a:extLst>
              <a:ext uri="{FF2B5EF4-FFF2-40B4-BE49-F238E27FC236}">
                <a16:creationId xmlns:a16="http://schemas.microsoft.com/office/drawing/2014/main" id="{9E13A626-150D-4AF2-8BBE-58819FC3FF75}"/>
              </a:ext>
            </a:extLst>
          </p:cNvPr>
          <p:cNvGraphicFramePr>
            <a:graphicFrameLocks noGrp="1"/>
          </p:cNvGraphicFramePr>
          <p:nvPr>
            <p:extLst>
              <p:ext uri="{D42A27DB-BD31-4B8C-83A1-F6EECF244321}">
                <p14:modId xmlns:p14="http://schemas.microsoft.com/office/powerpoint/2010/main" val="3647179958"/>
              </p:ext>
            </p:extLst>
          </p:nvPr>
        </p:nvGraphicFramePr>
        <p:xfrm>
          <a:off x="731519" y="2331403"/>
          <a:ext cx="7733212" cy="3205480"/>
        </p:xfrm>
        <a:graphic>
          <a:graphicData uri="http://schemas.openxmlformats.org/drawingml/2006/table">
            <a:tbl>
              <a:tblPr firstRow="1" bandRow="1">
                <a:tableStyleId>{5C22544A-7EE6-4342-B048-85BDC9FD1C3A}</a:tableStyleId>
              </a:tblPr>
              <a:tblGrid>
                <a:gridCol w="4467498">
                  <a:extLst>
                    <a:ext uri="{9D8B030D-6E8A-4147-A177-3AD203B41FA5}">
                      <a16:colId xmlns:a16="http://schemas.microsoft.com/office/drawing/2014/main" val="4033815715"/>
                    </a:ext>
                  </a:extLst>
                </a:gridCol>
                <a:gridCol w="3265714">
                  <a:extLst>
                    <a:ext uri="{9D8B030D-6E8A-4147-A177-3AD203B41FA5}">
                      <a16:colId xmlns:a16="http://schemas.microsoft.com/office/drawing/2014/main" val="2609012589"/>
                    </a:ext>
                  </a:extLst>
                </a:gridCol>
              </a:tblGrid>
              <a:tr h="370840">
                <a:tc>
                  <a:txBody>
                    <a:bodyPr/>
                    <a:lstStyle/>
                    <a:p>
                      <a:pPr algn="l"/>
                      <a:r>
                        <a:rPr lang="en-US" dirty="0"/>
                        <a:t>Government agencies</a:t>
                      </a:r>
                    </a:p>
                  </a:txBody>
                  <a:tcPr/>
                </a:tc>
                <a:tc>
                  <a:txBody>
                    <a:bodyPr/>
                    <a:lstStyle/>
                    <a:p>
                      <a:pPr algn="l"/>
                      <a:r>
                        <a:rPr lang="en-US" dirty="0"/>
                        <a:t>Nongovernment agencies</a:t>
                      </a:r>
                    </a:p>
                  </a:txBody>
                  <a:tcPr/>
                </a:tc>
                <a:extLst>
                  <a:ext uri="{0D108BD9-81ED-4DB2-BD59-A6C34878D82A}">
                    <a16:rowId xmlns:a16="http://schemas.microsoft.com/office/drawing/2014/main" val="564193581"/>
                  </a:ext>
                </a:extLst>
              </a:tr>
              <a:tr h="370840">
                <a:tc>
                  <a:txBody>
                    <a:bodyPr/>
                    <a:lstStyle/>
                    <a:p>
                      <a:pPr algn="l"/>
                      <a:r>
                        <a:rPr lang="en-US" dirty="0"/>
                        <a:t>Centers for Disease Control and Prevention</a:t>
                      </a:r>
                    </a:p>
                    <a:p>
                      <a:pPr algn="l"/>
                      <a:r>
                        <a:rPr lang="en-US" dirty="0"/>
                        <a:t>Health and Human Services</a:t>
                      </a:r>
                    </a:p>
                    <a:p>
                      <a:pPr algn="l"/>
                      <a:r>
                        <a:rPr lang="en-US" dirty="0"/>
                        <a:t>National Institutes of Health</a:t>
                      </a:r>
                    </a:p>
                    <a:p>
                      <a:pPr algn="l"/>
                      <a:r>
                        <a:rPr lang="en-US" dirty="0"/>
                        <a:t>Indian Health Services</a:t>
                      </a:r>
                    </a:p>
                    <a:p>
                      <a:pPr algn="l"/>
                      <a:r>
                        <a:rPr lang="en-US" dirty="0"/>
                        <a:t>Food and Drug Administration</a:t>
                      </a:r>
                    </a:p>
                    <a:p>
                      <a:pPr algn="l"/>
                      <a:r>
                        <a:rPr lang="en-US" dirty="0"/>
                        <a:t>Division of Adolescent and School Health</a:t>
                      </a:r>
                    </a:p>
                    <a:p>
                      <a:pPr algn="l"/>
                      <a:r>
                        <a:rPr lang="en-US" dirty="0"/>
                        <a:t>State health departments</a:t>
                      </a:r>
                    </a:p>
                    <a:p>
                      <a:pPr algn="l"/>
                      <a:r>
                        <a:rPr lang="en-US" dirty="0"/>
                        <a:t>Local health departments</a:t>
                      </a:r>
                    </a:p>
                    <a:p>
                      <a:pPr algn="l"/>
                      <a:r>
                        <a:rPr lang="en-US" dirty="0"/>
                        <a:t>City health departments </a:t>
                      </a:r>
                    </a:p>
                  </a:txBody>
                  <a:tcPr/>
                </a:tc>
                <a:tc>
                  <a:txBody>
                    <a:bodyPr/>
                    <a:lstStyle/>
                    <a:p>
                      <a:pPr algn="l"/>
                      <a:r>
                        <a:rPr lang="en-US" dirty="0"/>
                        <a:t>World Health Organization</a:t>
                      </a:r>
                    </a:p>
                    <a:p>
                      <a:pPr algn="l"/>
                      <a:r>
                        <a:rPr lang="en-US" dirty="0"/>
                        <a:t>American Public Health Organization</a:t>
                      </a:r>
                    </a:p>
                    <a:p>
                      <a:pPr algn="l"/>
                      <a:r>
                        <a:rPr lang="en-US" dirty="0"/>
                        <a:t>Doctors Without Borders</a:t>
                      </a:r>
                    </a:p>
                    <a:p>
                      <a:pPr algn="l"/>
                      <a:r>
                        <a:rPr lang="en-US" dirty="0"/>
                        <a:t>World Bank</a:t>
                      </a:r>
                    </a:p>
                    <a:p>
                      <a:pPr algn="l"/>
                      <a:r>
                        <a:rPr lang="en-US" dirty="0"/>
                        <a:t>The Carter Center</a:t>
                      </a:r>
                    </a:p>
                    <a:p>
                      <a:pPr algn="l"/>
                      <a:r>
                        <a:rPr lang="en-US" dirty="0"/>
                        <a:t>Bill and Melinda Gates Foundation</a:t>
                      </a:r>
                    </a:p>
                    <a:p>
                      <a:pPr algn="l"/>
                      <a:r>
                        <a:rPr lang="en-US" dirty="0"/>
                        <a:t>American Red Cross</a:t>
                      </a:r>
                    </a:p>
                    <a:p>
                      <a:pPr algn="l"/>
                      <a:r>
                        <a:rPr lang="en-US" dirty="0"/>
                        <a:t>National Kidney Foundation</a:t>
                      </a:r>
                    </a:p>
                  </a:txBody>
                  <a:tcPr/>
                </a:tc>
                <a:extLst>
                  <a:ext uri="{0D108BD9-81ED-4DB2-BD59-A6C34878D82A}">
                    <a16:rowId xmlns:a16="http://schemas.microsoft.com/office/drawing/2014/main" val="3531485475"/>
                  </a:ext>
                </a:extLst>
              </a:tr>
            </a:tbl>
          </a:graphicData>
        </a:graphic>
      </p:graphicFrame>
    </p:spTree>
    <p:extLst>
      <p:ext uri="{BB962C8B-B14F-4D97-AF65-F5344CB8AC3E}">
        <p14:creationId xmlns:p14="http://schemas.microsoft.com/office/powerpoint/2010/main" val="1812381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200C5-A02A-62C4-4A47-A834F69668CF}"/>
              </a:ext>
            </a:extLst>
          </p:cNvPr>
          <p:cNvSpPr>
            <a:spLocks noGrp="1"/>
          </p:cNvSpPr>
          <p:nvPr>
            <p:ph type="title"/>
          </p:nvPr>
        </p:nvSpPr>
        <p:spPr/>
        <p:txBody>
          <a:bodyPr>
            <a:normAutofit/>
          </a:bodyPr>
          <a:lstStyle/>
          <a:p>
            <a:pPr algn="ctr"/>
            <a:r>
              <a:rPr lang="en-US" dirty="0"/>
              <a:t>Global Issues</a:t>
            </a:r>
            <a:br>
              <a:rPr lang="en-US" dirty="0"/>
            </a:br>
            <a:r>
              <a:rPr lang="en-US" dirty="0"/>
              <a:t>and Public Health </a:t>
            </a:r>
            <a:r>
              <a:rPr lang="en-US" sz="2400" i="1" dirty="0"/>
              <a:t>(1 of 2)</a:t>
            </a:r>
          </a:p>
        </p:txBody>
      </p:sp>
      <p:sp>
        <p:nvSpPr>
          <p:cNvPr id="3" name="Content Placeholder 2">
            <a:extLst>
              <a:ext uri="{FF2B5EF4-FFF2-40B4-BE49-F238E27FC236}">
                <a16:creationId xmlns:a16="http://schemas.microsoft.com/office/drawing/2014/main" id="{04A583AF-3209-9324-1554-E85B54B9EA61}"/>
              </a:ext>
            </a:extLst>
          </p:cNvPr>
          <p:cNvSpPr>
            <a:spLocks noGrp="1"/>
          </p:cNvSpPr>
          <p:nvPr>
            <p:ph idx="1"/>
          </p:nvPr>
        </p:nvSpPr>
        <p:spPr/>
        <p:txBody>
          <a:bodyPr vert="horz" lIns="91440" tIns="45720" rIns="91440" bIns="45720" rtlCol="0" anchor="t">
            <a:normAutofit lnSpcReduction="10000"/>
          </a:bodyPr>
          <a:lstStyle/>
          <a:p>
            <a:r>
              <a:rPr lang="en-US" sz="2600" dirty="0">
                <a:cs typeface="Arial"/>
              </a:rPr>
              <a:t>Global public health examines the issues that affect the health of people around the world.</a:t>
            </a:r>
          </a:p>
          <a:p>
            <a:pPr lvl="1"/>
            <a:r>
              <a:rPr lang="en-US" sz="2600" dirty="0">
                <a:solidFill>
                  <a:srgbClr val="404000"/>
                </a:solidFill>
                <a:cs typeface="Arial"/>
              </a:rPr>
              <a:t>Global public health is focused most often on preventing illness and disease, but it also includes traditional areas of medicine and rehabilitation.</a:t>
            </a:r>
          </a:p>
          <a:p>
            <a:pPr lvl="1"/>
            <a:r>
              <a:rPr lang="en-US" sz="2600" dirty="0">
                <a:solidFill>
                  <a:srgbClr val="404000"/>
                </a:solidFill>
                <a:cs typeface="Arial"/>
              </a:rPr>
              <a:t>Many global health efforts are focused on the poorest and most underserved populations.</a:t>
            </a:r>
          </a:p>
          <a:p>
            <a:pPr lvl="1"/>
            <a:r>
              <a:rPr lang="en-US" sz="2600" dirty="0">
                <a:solidFill>
                  <a:srgbClr val="404000"/>
                </a:solidFill>
                <a:cs typeface="Arial"/>
              </a:rPr>
              <a:t>Global health is important because we live in a mobile society. When people travel to other countries, they are vulnerable to the diseases and risks in that country.</a:t>
            </a:r>
          </a:p>
          <a:p>
            <a:pPr marL="457200" lvl="1" indent="0" algn="r">
              <a:buNone/>
            </a:pPr>
            <a:r>
              <a:rPr lang="en-US" sz="1400" i="1" dirty="0">
                <a:solidFill>
                  <a:srgbClr val="404000"/>
                </a:solidFill>
                <a:latin typeface="Helvetica" pitchFamily="2" charset="0"/>
                <a:cs typeface="Arial"/>
              </a:rPr>
              <a:t>(continued)</a:t>
            </a:r>
          </a:p>
        </p:txBody>
      </p:sp>
    </p:spTree>
    <p:extLst>
      <p:ext uri="{BB962C8B-B14F-4D97-AF65-F5344CB8AC3E}">
        <p14:creationId xmlns:p14="http://schemas.microsoft.com/office/powerpoint/2010/main" val="2545389961"/>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TotalTime>
  <Words>1182</Words>
  <Application>Microsoft Office PowerPoint</Application>
  <PresentationFormat>On-screen Show (4:3)</PresentationFormat>
  <Paragraphs>112</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Black</vt:lpstr>
      <vt:lpstr>Arial,Sans-Serif</vt:lpstr>
      <vt:lpstr>Calibri</vt:lpstr>
      <vt:lpstr>Helvetica</vt:lpstr>
      <vt:lpstr>Times New Roman</vt:lpstr>
      <vt:lpstr>Office Theme</vt:lpstr>
      <vt:lpstr>Public Health</vt:lpstr>
      <vt:lpstr>Write About It</vt:lpstr>
      <vt:lpstr>Can you . . .  </vt:lpstr>
      <vt:lpstr>Public Health and Community Health</vt:lpstr>
      <vt:lpstr>Public Health Activities (1 of 2)</vt:lpstr>
      <vt:lpstr>Public Health Activities (2 of 2)</vt:lpstr>
      <vt:lpstr>Community and Public Health Resources</vt:lpstr>
      <vt:lpstr>Government and Nongovernment Public Health Organizations</vt:lpstr>
      <vt:lpstr>Global Issues and Public Health (1 of 2)</vt:lpstr>
      <vt:lpstr>Global Issues and Public Health (2 of 2)</vt:lpstr>
      <vt:lpstr>Health Promotion  and Prevention (1 of 2)</vt:lpstr>
      <vt:lpstr>Health Promotion  and Prevention (2 of 2)</vt:lpstr>
      <vt:lpstr>Careers in Community and Public Health (1 of 2)</vt:lpstr>
      <vt:lpstr>Careers in Community and Public Health (2 of 2)</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Equity and Public Health</dc:title>
  <dc:creator>Human Kinetics</dc:creator>
  <cp:lastModifiedBy>Melissa Feld</cp:lastModifiedBy>
  <cp:revision>2315</cp:revision>
  <dcterms:created xsi:type="dcterms:W3CDTF">2020-04-29T19:38:00Z</dcterms:created>
  <dcterms:modified xsi:type="dcterms:W3CDTF">2023-01-06T16:09:26Z</dcterms:modified>
</cp:coreProperties>
</file>