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427" r:id="rId2"/>
    <p:sldId id="337" r:id="rId3"/>
    <p:sldId id="334" r:id="rId4"/>
    <p:sldId id="422" r:id="rId5"/>
    <p:sldId id="450" r:id="rId6"/>
    <p:sldId id="455" r:id="rId7"/>
    <p:sldId id="441" r:id="rId8"/>
    <p:sldId id="451" r:id="rId9"/>
    <p:sldId id="456" r:id="rId10"/>
    <p:sldId id="457" r:id="rId11"/>
    <p:sldId id="453" r:id="rId12"/>
    <p:sldId id="460" r:id="rId13"/>
    <p:sldId id="44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CBF94A2-7413-A632-A72C-1BADE9614147}" v="937" dt="2022-06-21T14:53:20.438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6812D5B-E6AF-8443-C805-EC4EC91B2A1F}" v="14" dt="2022-07-19T01:13:52.387"/>
    <p1510:client id="{587EBA0A-19C0-CF3A-5B74-93DBE206831B}" v="1" dt="2022-05-20T20:17:15.799"/>
    <p1510:client id="{5BF7F31E-12EF-BFC4-E74C-ED5B5F0ECD45}" v="1901" dt="2022-07-19T02:34:02.017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A5538EB9-E6EA-E6B3-F821-35AAA3B18D41}" v="1207" dt="2022-06-13T16:00:19.314"/>
    <p1510:client id="{A6E0A5A9-1F5C-5E70-662E-7DB128051A52}" v="8" dt="2022-06-21T15:24:42.620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70A63E9-C2F5-0670-EE5E-343F33C29C2A}" v="563" dt="2022-06-21T04:35:43.333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0FE29EF-4D3D-4BF1-98C9-2FC28AA03EF0}" v="3" dt="2022-07-19T01:12:02.40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Family Relationships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9, Lesson 2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C8FC-58EB-E838-A861-C6E4FBCF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Guardian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9E67E-06E2-F82B-1A06-2628ECC3F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The guardian relationship is one of the most important relationships you can have.</a:t>
            </a:r>
            <a:endParaRPr lang="en-US" sz="2400" dirty="0"/>
          </a:p>
          <a:p>
            <a:r>
              <a:rPr lang="en-US" sz="2400" dirty="0">
                <a:cs typeface="Arial"/>
              </a:rPr>
              <a:t>Its benefits include the following: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Feeling open about discussing difficult subjects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Developing independence, confidence, optimism, and identity from having support of your family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Being happier and healthier as a buffer against negative influences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Reducing risky teen behavior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Having a sense of consistency and predictability from knowing expectations of behavior</a:t>
            </a:r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405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D3E01-1F3D-9AFD-ECE9-87BB5584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Sibling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FD601-5D7E-D905-F784-E260378D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700" dirty="0">
                <a:cs typeface="Arial"/>
              </a:rPr>
              <a:t>A </a:t>
            </a:r>
            <a:r>
              <a:rPr lang="en-US" sz="2700" b="1" dirty="0">
                <a:cs typeface="Arial"/>
              </a:rPr>
              <a:t>sibling relationship</a:t>
            </a:r>
            <a:r>
              <a:rPr lang="en-US" sz="2700" dirty="0">
                <a:cs typeface="Arial"/>
              </a:rPr>
              <a:t> is often one of the longest relationships you will ever have.</a:t>
            </a:r>
          </a:p>
          <a:p>
            <a:r>
              <a:rPr lang="en-US" sz="2700" dirty="0">
                <a:cs typeface="Arial"/>
              </a:rPr>
              <a:t>A healthy and positive sibling relationship increases your ability to make and maintain friendships, get along with people from different backgrounds, and comfort and help others.</a:t>
            </a:r>
          </a:p>
          <a:p>
            <a:r>
              <a:rPr lang="en-US" sz="2700" dirty="0">
                <a:cs typeface="Arial"/>
              </a:rPr>
              <a:t>It also increases your emotional awareness.</a:t>
            </a:r>
            <a:endParaRPr lang="en-US" sz="2700" dirty="0"/>
          </a:p>
          <a:p>
            <a:pPr lvl="1"/>
            <a:r>
              <a:rPr lang="en-US" sz="2700" b="1" dirty="0">
                <a:solidFill>
                  <a:schemeClr val="tx1"/>
                </a:solidFill>
                <a:cs typeface="Arial"/>
              </a:rPr>
              <a:t>Emotional awareness </a:t>
            </a:r>
            <a:r>
              <a:rPr lang="en-US" sz="2700" dirty="0">
                <a:solidFill>
                  <a:schemeClr val="tx1"/>
                </a:solidFill>
                <a:cs typeface="Arial"/>
              </a:rPr>
              <a:t>is your ability to recognize and make sense of your own emotions and others’ emotions.</a:t>
            </a:r>
          </a:p>
        </p:txBody>
      </p:sp>
    </p:spTree>
    <p:extLst>
      <p:ext uri="{BB962C8B-B14F-4D97-AF65-F5344CB8AC3E}">
        <p14:creationId xmlns:p14="http://schemas.microsoft.com/office/powerpoint/2010/main" val="350737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81F01-C648-2153-6569-6472B11BC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Changes to the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9082B-41BF-D7E2-FAEC-5390F5932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Family structure may change due to divorce, remarriage, or blending of families. </a:t>
            </a:r>
            <a:endParaRPr lang="en-US" dirty="0"/>
          </a:p>
          <a:p>
            <a:r>
              <a:rPr lang="en-US" dirty="0">
                <a:cs typeface="Arial"/>
              </a:rPr>
              <a:t>Family situations also may change for many reasons, including the following:</a:t>
            </a:r>
            <a:endParaRPr lang="en-US" dirty="0"/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Moving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Financial problems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Illness and disability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Death of a family member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Substance use disorder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2411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  <a:ea typeface="+mn-lt"/>
                <a:cs typeface="+mn-lt"/>
              </a:rPr>
              <a:t>Think about the following questions and write a brief response to each. When you have finished, share your answers with a partner.</a:t>
            </a:r>
            <a:endParaRPr lang="en-US" sz="2500" dirty="0">
              <a:solidFill>
                <a:schemeClr val="tx1"/>
              </a:solidFill>
              <a:cs typeface="Arial"/>
            </a:endParaRPr>
          </a:p>
          <a:p>
            <a:pPr lvl="1"/>
            <a:r>
              <a:rPr lang="en-US" sz="2500" dirty="0">
                <a:solidFill>
                  <a:schemeClr val="tx1"/>
                </a:solidFill>
                <a:ea typeface="+mn-lt"/>
                <a:cs typeface="+mn-lt"/>
              </a:rPr>
              <a:t>How does your culture influence your perception of family roles?</a:t>
            </a:r>
            <a:endParaRPr lang="en-US" sz="2500" dirty="0">
              <a:solidFill>
                <a:schemeClr val="tx1"/>
              </a:solidFill>
              <a:cs typeface="Arial"/>
            </a:endParaRP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How does media influence your perceptions of family roles?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How do important people in your life influence your perceptions of family roles?</a:t>
            </a:r>
            <a:endParaRPr lang="en-US" sz="25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If you have a sibling, do you think you have a healthy or an unhealthy relationship with them? Explain why.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If you don't have a sibling, do you wish you did? Explain why you do or do not.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Describe five types of families today?</a:t>
            </a:r>
          </a:p>
          <a:p>
            <a:r>
              <a:rPr lang="en-US" dirty="0">
                <a:cs typeface="Arial"/>
              </a:rPr>
              <a:t>Distinguish three benefits of a healthy relationship with your parent or guardian?</a:t>
            </a:r>
          </a:p>
          <a:p>
            <a:r>
              <a:rPr lang="en-US" dirty="0">
                <a:cs typeface="Arial"/>
              </a:rPr>
              <a:t>Compare and contrast your relationship with your siblings with that of another student?</a:t>
            </a:r>
          </a:p>
          <a:p>
            <a:r>
              <a:rPr lang="en-US" dirty="0">
                <a:cs typeface="Arial"/>
              </a:rPr>
              <a:t>Analyze two changes that occur within families and ways to adjust them?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Family</a:t>
            </a:r>
            <a:r>
              <a:rPr lang="en-US" dirty="0">
                <a:cs typeface="Arial"/>
              </a:rPr>
              <a:t> can mean different things to different people.</a:t>
            </a:r>
          </a:p>
          <a:p>
            <a:pPr lvl="1"/>
            <a:r>
              <a:rPr lang="en-US" sz="2800" dirty="0">
                <a:solidFill>
                  <a:srgbClr val="3F403F"/>
                </a:solidFill>
                <a:cs typeface="Arial"/>
              </a:rPr>
              <a:t>May be people to whom you are related to by blood, marriage, or adoption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May be people with whom you primarily live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May be a group with whom you feel connected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42B9-69CE-6F3B-548E-80AB2113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Families</a:t>
            </a:r>
            <a:br>
              <a:rPr lang="en-US" dirty="0"/>
            </a:b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11424-32D0-B137-8BCC-CC63A719F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Nuclear</a:t>
            </a:r>
            <a:endParaRPr lang="en-US" dirty="0">
              <a:solidFill>
                <a:srgbClr val="3F403F"/>
              </a:solidFill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Single parent 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Multigenerational 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Extended</a:t>
            </a:r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Adoptive </a:t>
            </a:r>
          </a:p>
          <a:p>
            <a:r>
              <a:rPr lang="en-US" dirty="0">
                <a:cs typeface="Arial"/>
              </a:rPr>
              <a:t>Foster</a:t>
            </a:r>
          </a:p>
          <a:p>
            <a:pPr marL="457200" lvl="1" indent="0" algn="r">
              <a:spcBef>
                <a:spcPts val="1000"/>
              </a:spcBef>
              <a:buNone/>
            </a:pPr>
            <a:r>
              <a:rPr lang="en-US" sz="1400" i="1" dirty="0">
                <a:solidFill>
                  <a:srgbClr val="404000"/>
                </a:solidFill>
                <a:latin typeface="Helvetica" pitchFamily="2" charset="0"/>
                <a:cs typeface="Arial"/>
              </a:rPr>
              <a:t>(continued)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323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5856-ED43-DE60-B4AF-97B13B1F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Types of Families </a:t>
            </a:r>
            <a:br>
              <a:rPr lang="en-US" dirty="0"/>
            </a:b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D67AD-1CC0-39F7-A93E-E900526D3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Never married</a:t>
            </a:r>
          </a:p>
          <a:p>
            <a:r>
              <a:rPr lang="en-US" dirty="0">
                <a:cs typeface="Arial"/>
              </a:rPr>
              <a:t>Blended</a:t>
            </a:r>
          </a:p>
          <a:p>
            <a:r>
              <a:rPr lang="en-US" dirty="0">
                <a:cs typeface="Arial"/>
              </a:rPr>
              <a:t>Grandparents as parents </a:t>
            </a:r>
          </a:p>
          <a:p>
            <a:r>
              <a:rPr lang="en-US" dirty="0">
                <a:cs typeface="Arial"/>
              </a:rPr>
              <a:t>Childless</a:t>
            </a:r>
          </a:p>
        </p:txBody>
      </p:sp>
    </p:spTree>
    <p:extLst>
      <p:ext uri="{BB962C8B-B14F-4D97-AF65-F5344CB8AC3E}">
        <p14:creationId xmlns:p14="http://schemas.microsoft.com/office/powerpoint/2010/main" val="388343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Family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Physical needs:</a:t>
            </a:r>
            <a:r>
              <a:rPr lang="en-US" dirty="0">
                <a:cs typeface="Arial"/>
              </a:rPr>
              <a:t> shelter, food, clothing, and medical care</a:t>
            </a:r>
            <a:endParaRPr lang="en-US" dirty="0"/>
          </a:p>
          <a:p>
            <a:r>
              <a:rPr lang="en-US" b="1" dirty="0">
                <a:cs typeface="Arial"/>
              </a:rPr>
              <a:t>Emotional needs: </a:t>
            </a:r>
            <a:r>
              <a:rPr lang="en-US" dirty="0">
                <a:cs typeface="Arial"/>
              </a:rPr>
              <a:t>feel accepted, supported, and loved by family</a:t>
            </a:r>
          </a:p>
          <a:p>
            <a:r>
              <a:rPr lang="en-US" b="1" dirty="0">
                <a:cs typeface="Arial"/>
              </a:rPr>
              <a:t>Mental needs: </a:t>
            </a:r>
            <a:r>
              <a:rPr lang="en-US" dirty="0">
                <a:cs typeface="Arial"/>
              </a:rPr>
              <a:t>develop self-esteem and confidence in your abilities</a:t>
            </a:r>
          </a:p>
          <a:p>
            <a:r>
              <a:rPr lang="en-US" b="1" dirty="0">
                <a:cs typeface="Arial"/>
              </a:rPr>
              <a:t>Social needs:</a:t>
            </a:r>
            <a:r>
              <a:rPr lang="en-US" dirty="0">
                <a:cs typeface="Arial"/>
              </a:rPr>
              <a:t> communicate, get along, accept responsibility, and respect each other 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EB68A-B222-5F3F-B7F4-830A1FF2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Norms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87EA-D6F3-0CE8-D8FB-8D79BD04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Social norms</a:t>
            </a:r>
            <a:r>
              <a:rPr lang="en-US" dirty="0">
                <a:cs typeface="Arial"/>
              </a:rPr>
              <a:t> are rules that guide your behavior as a member of society or a specific group.</a:t>
            </a:r>
          </a:p>
          <a:p>
            <a:r>
              <a:rPr lang="en-US" dirty="0">
                <a:cs typeface="Arial"/>
              </a:rPr>
              <a:t>Family provides you with your first set of norms as to what is and is not acceptable in your family.</a:t>
            </a:r>
          </a:p>
          <a:p>
            <a:r>
              <a:rPr lang="en-US" b="1" dirty="0">
                <a:cs typeface="Arial"/>
              </a:rPr>
              <a:t>Cultural norms</a:t>
            </a:r>
            <a:r>
              <a:rPr lang="en-US" dirty="0">
                <a:cs typeface="Arial"/>
              </a:rPr>
              <a:t> are the standards you live by—the shared expectations and rules that guide the behavior of people in a specific culture.</a:t>
            </a:r>
          </a:p>
        </p:txBody>
      </p:sp>
    </p:spTree>
    <p:extLst>
      <p:ext uri="{BB962C8B-B14F-4D97-AF65-F5344CB8AC3E}">
        <p14:creationId xmlns:p14="http://schemas.microsoft.com/office/powerpoint/2010/main" val="375776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7F52-6DE0-6E1E-0CA4-6E283C941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Family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A6D93-60AE-2868-640B-BC11F3C19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9726"/>
            <a:ext cx="7886700" cy="47572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cs typeface="Arial"/>
              </a:rPr>
              <a:t>Family roles change as norms in society change.</a:t>
            </a:r>
            <a:endParaRPr lang="en-US" dirty="0"/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In nuclear families, some fathers stay home with sick children, and some mothers go to work.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In single-parent or multigenerational households, all adults in the family may be out in the workforce.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Some parents work together to clean the house, take children to school and activities, help with homework, and many other tasks.</a:t>
            </a:r>
          </a:p>
        </p:txBody>
      </p:sp>
    </p:spTree>
    <p:extLst>
      <p:ext uri="{BB962C8B-B14F-4D97-AF65-F5344CB8AC3E}">
        <p14:creationId xmlns:p14="http://schemas.microsoft.com/office/powerpoint/2010/main" val="1653737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631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Arial,Sans-Serif</vt:lpstr>
      <vt:lpstr>Calibri</vt:lpstr>
      <vt:lpstr>Helvetica</vt:lpstr>
      <vt:lpstr>Office Theme</vt:lpstr>
      <vt:lpstr>Family Relationships</vt:lpstr>
      <vt:lpstr>Write About It</vt:lpstr>
      <vt:lpstr>Can you . . .  </vt:lpstr>
      <vt:lpstr>Family</vt:lpstr>
      <vt:lpstr>Types of Families (1 of 2)</vt:lpstr>
      <vt:lpstr>Types of Families  (2 of 2)</vt:lpstr>
      <vt:lpstr>Family Needs</vt:lpstr>
      <vt:lpstr>Social Norms</vt:lpstr>
      <vt:lpstr>Family Roles</vt:lpstr>
      <vt:lpstr>Guardian Relationships</vt:lpstr>
      <vt:lpstr>Sibling Relationships</vt:lpstr>
      <vt:lpstr>Changes to the Family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and Social Health</dc:title>
  <dc:creator>Human Kinetics</dc:creator>
  <cp:lastModifiedBy>Melissa Feld</cp:lastModifiedBy>
  <cp:revision>5320</cp:revision>
  <dcterms:created xsi:type="dcterms:W3CDTF">2020-04-29T19:38:00Z</dcterms:created>
  <dcterms:modified xsi:type="dcterms:W3CDTF">2023-01-04T16:21:45Z</dcterms:modified>
</cp:coreProperties>
</file>