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9"/>
  </p:notesMasterIdLst>
  <p:sldIdLst>
    <p:sldId id="427" r:id="rId2"/>
    <p:sldId id="337" r:id="rId3"/>
    <p:sldId id="334" r:id="rId4"/>
    <p:sldId id="422" r:id="rId5"/>
    <p:sldId id="450" r:id="rId6"/>
    <p:sldId id="459" r:id="rId7"/>
    <p:sldId id="460" r:id="rId8"/>
    <p:sldId id="441" r:id="rId9"/>
    <p:sldId id="462" r:id="rId10"/>
    <p:sldId id="463" r:id="rId11"/>
    <p:sldId id="464" r:id="rId12"/>
    <p:sldId id="465" r:id="rId13"/>
    <p:sldId id="466" r:id="rId14"/>
    <p:sldId id="468" r:id="rId15"/>
    <p:sldId id="467" r:id="rId16"/>
    <p:sldId id="469" r:id="rId17"/>
    <p:sldId id="449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Sibley" initials="BAS" lastIdx="3" clrIdx="0">
    <p:extLst>
      <p:ext uri="{19B8F6BF-5375-455C-9EA6-DF929625EA0E}">
        <p15:presenceInfo xmlns:p15="http://schemas.microsoft.com/office/powerpoint/2012/main" userId="Benjamin Sibley" providerId="None"/>
      </p:ext>
    </p:extLst>
  </p:cmAuthor>
  <p:cmAuthor id="2" name="Melissa Feld" initials="MF" lastIdx="3" clrIdx="1">
    <p:extLst>
      <p:ext uri="{19B8F6BF-5375-455C-9EA6-DF929625EA0E}">
        <p15:presenceInfo xmlns:p15="http://schemas.microsoft.com/office/powerpoint/2012/main" userId="S::MELISSAF@hkusa.com::0f29222b-6214-49c0-8417-0f9c07eec459" providerId="AD"/>
      </p:ext>
    </p:extLst>
  </p:cmAuthor>
  <p:cmAuthor id="3" name="Darla Castelli" initials="DC" lastIdx="1" clrIdx="2">
    <p:extLst>
      <p:ext uri="{19B8F6BF-5375-455C-9EA6-DF929625EA0E}">
        <p15:presenceInfo xmlns:p15="http://schemas.microsoft.com/office/powerpoint/2012/main" userId="7UrpDUNxLb3wz+BQ0wOX2q7Wu6WjqQkaVb27W5YmfaU=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0F9E2B-FDCF-DD4C-50FF-03D9D3A74549}" v="107" dt="2022-06-11T19:42:30.169"/>
    <p1510:client id="{04B6EE96-B195-4823-2D63-315C982ED8B7}" v="858" dt="2022-06-03T21:06:15.601"/>
    <p1510:client id="{069374D2-0824-1892-B398-13FF1AA2E7DB}" v="2417" dt="2022-06-10T19:41:57.704"/>
    <p1510:client id="{0722AF94-ED68-17C4-054D-9CE22B5F4853}" v="1776" dt="2022-07-19T15:25:17.426"/>
    <p1510:client id="{0982CFA4-291B-B051-48FF-3719AE8B1DD7}" v="3" dt="2022-06-14T13:56:25.477"/>
    <p1510:client id="{0E975F3D-D17C-9C09-AC40-E3073B3C6A2F}" v="1345" dt="2022-06-01T22:59:36.040"/>
    <p1510:client id="{14CD8D72-2C0E-B6EA-9F84-93C4F70EFE95}" v="308" dt="2022-05-24T21:33:20.661"/>
    <p1510:client id="{14D9D428-FE5D-10E3-D04B-50F72CB8E0C0}" v="2" dt="2022-07-19T02:36:46.953"/>
    <p1510:client id="{1664D6C9-0630-8611-A021-CA0EC941D1DE}" v="409" dt="2022-06-05T12:39:47.327"/>
    <p1510:client id="{1996537B-60FB-E22E-31B8-B601792592A3}" v="917" dt="2022-05-24T19:16:09.094"/>
    <p1510:client id="{1CB15461-3281-2FC1-906F-7A0798DFFA0E}" v="6" dt="2022-05-24T21:13:25.061"/>
    <p1510:client id="{1F0622F9-6923-A7B9-1E1C-961E0CC0D98B}" v="13" dt="2022-06-01T20:02:33.377"/>
    <p1510:client id="{20A4CD02-EB88-7A24-E5E8-AE527A282612}" v="115" dt="2022-06-12T21:18:15.827"/>
    <p1510:client id="{224EF453-7F40-08CA-897D-8637D446956E}" v="438" dt="2022-06-11T20:02:43.741"/>
    <p1510:client id="{2272C600-89A4-66E4-5BFD-E589E861DB3D}" v="266" dt="2022-05-25T14:37:38.660"/>
    <p1510:client id="{26941114-D38A-1227-B2B6-3BB478BE53DB}" v="1596" dt="2022-06-06T15:32:16.869"/>
    <p1510:client id="{2B82B3E6-ECBE-FE38-0F4E-95C01880CAD0}" v="1433" dt="2022-06-12T21:11:50.370"/>
    <p1510:client id="{2C014A0F-A6D2-4EF3-2C8F-AF0CA36E43A4}" v="1463" dt="2022-06-08T02:46:14.301"/>
    <p1510:client id="{2C02AB52-250F-807D-96EF-C225054F5B94}" v="1085" dt="2022-06-14T01:47:51.294"/>
    <p1510:client id="{2D03B026-49C4-3631-DFF8-2B8B9771F340}" v="1586" dt="2022-06-02T21:03:50.071"/>
    <p1510:client id="{2E9E69DA-D48B-77D8-F6A2-159C58390E08}" v="1261" dt="2022-06-12T15:35:15.009"/>
    <p1510:client id="{31A1B2DD-789A-4961-C53E-F99001ED6397}" v="1197" dt="2022-06-04T23:14:19.831"/>
    <p1510:client id="{3DB22E58-4774-91C4-5259-F25492FA8F76}" v="607" dt="2022-06-07T19:50:55.917"/>
    <p1510:client id="{480BD34F-3108-8211-D85E-5B3FC0561883}" v="27" dt="2022-06-12T21:13:29.557"/>
    <p1510:client id="{4895E784-049E-6E1A-691B-981009B2B52A}" v="15" dt="2022-05-27T19:37:41.867"/>
    <p1510:client id="{49E0CD5E-5C57-5C4E-1C04-CAE5B489C538}" v="166" dt="2022-05-22T20:55:00.731"/>
    <p1510:client id="{4CBF94A2-7413-A632-A72C-1BADE9614147}" v="937" dt="2022-06-21T14:53:20.438"/>
    <p1510:client id="{4DAE184F-1DAC-18D0-0D2C-8AFE38C29856}" v="1987" dt="2022-06-10T04:45:36.752"/>
    <p1510:client id="{4E0F79D6-C3B4-418D-03A4-C4F858A67294}" v="626" dt="2022-06-08T21:10:54.028"/>
    <p1510:client id="{561B6E78-3B36-FB72-E91D-FFC90CBA863C}" v="314" dt="2022-06-04T18:58:31.282"/>
    <p1510:client id="{587EBA0A-19C0-CF3A-5B74-93DBE206831B}" v="1" dt="2022-05-20T20:17:15.799"/>
    <p1510:client id="{5CD9C1E4-D166-5D0B-91A2-CE47BC677AF0}" v="158" dt="2022-06-10T23:17:16.979"/>
    <p1510:client id="{63571A3C-0DE9-5037-C07E-BC098AC19328}" v="155" dt="2022-06-12T15:41:58.959"/>
    <p1510:client id="{639DE897-18E3-51E3-490C-AE62CAE20C1C}" v="2296" dt="2022-06-06T21:55:10.312"/>
    <p1510:client id="{64E14184-308F-D640-CF7C-782AF05F44C0}" v="158" dt="2022-06-10T19:48:26.194"/>
    <p1510:client id="{68D1C7C8-4215-6E7F-0C33-F6F27A1FC7AD}" v="1437" dt="2022-06-09T22:17:13.085"/>
    <p1510:client id="{6A79C26E-26EB-3A57-F2CD-7269CD96249E}" v="950" dt="2022-05-25T05:07:01.219"/>
    <p1510:client id="{6A98A3C2-0A2E-F040-C04F-BDB40BD5E3BD}" v="797" dt="2022-05-24T15:41:46.546"/>
    <p1510:client id="{6AC26BFB-C726-D6E8-A3F9-0478CD5DE10D}" v="1023" dt="2022-06-05T18:50:13.919"/>
    <p1510:client id="{6D2E7026-7102-64D7-8F04-6147227DE5BB}" v="1330" dt="2022-06-10T23:10:09"/>
    <p1510:client id="{6EA6C5D4-5BD1-B5DF-1702-4E1112E0128E}" v="735" dt="2022-06-21T15:22:57.401"/>
    <p1510:client id="{72F4EDCF-CBD6-53B8-28BC-BEAB3F6CF589}" v="923" dt="2022-06-03T21:45:34.441"/>
    <p1510:client id="{780BC665-C45A-E6EE-FAEA-57033778F0D2}" v="1" dt="2022-05-20T20:15:08.787"/>
    <p1510:client id="{7AE24B73-052C-C9D5-026F-16EE1BAF0995}" v="1553" dt="2022-06-07T05:23:07.895"/>
    <p1510:client id="{7E686512-CA86-5AB9-DBDD-67F0909FFCC4}" v="828" dt="2022-05-23T20:44:21.167"/>
    <p1510:client id="{880E599A-DAEA-DECC-D6A0-409F1DA32E63}" v="16" dt="2022-06-08T21:12:55.932"/>
    <p1510:client id="{8BFF7998-973C-1DC0-4A13-EA5BCE5C1F64}" v="655" dt="2022-06-13T15:19:50.119"/>
    <p1510:client id="{8EB0D5D3-E968-96DD-8CDF-227CC8EC83F7}" v="633" dt="2022-07-19T04:39:28.606"/>
    <p1510:client id="{907EF992-BEC6-DB62-995A-4783911D4510}" v="1224" dt="2022-05-25T15:40:41.259"/>
    <p1510:client id="{99D2FD0F-444C-D9C1-2A41-4D770CB3F938}" v="1519" dt="2022-06-12T19:06:34.232"/>
    <p1510:client id="{9BEDC2F0-E7D5-6BEB-4C7D-670F6D58B931}" v="1394" dt="2022-06-11T19:37:48.372"/>
    <p1510:client id="{9C223B70-E35A-5C71-963C-F1192BF78C25}" v="1354" dt="2022-06-07T15:45:19.637"/>
    <p1510:client id="{A5538EB9-E6EA-E6B3-F821-35AAA3B18D41}" v="1207" dt="2022-06-13T16:00:19.314"/>
    <p1510:client id="{A9193841-C052-6EE8-602D-4303276CDEF3}" v="203" dt="2022-06-05T18:56:20.476"/>
    <p1510:client id="{AD5E087A-00E7-9DC9-427D-3E0BE2870EC0}" v="383" dt="2022-06-01T20:15:38.143"/>
    <p1510:client id="{B45F3E93-1707-8C24-EBFF-0BCAEC670798}" v="1277" dt="2022-06-08T04:08:18.358"/>
    <p1510:client id="{B475F694-7221-5B53-0103-518055A73BB5}" v="805" dt="2022-05-27T19:31:52.442"/>
    <p1510:client id="{B4EC7EE8-7A71-0FF2-32F8-F22D9B26320F}" v="228" dt="2022-06-13T16:12:50.755"/>
    <p1510:client id="{B6509ADE-21E2-636F-F4CD-7BEC1F806111}" v="850" dt="2022-06-11T23:00:46.500"/>
    <p1510:client id="{B7E12A5C-C342-3B56-A8D4-9E75CBCF67C7}" v="1766" dt="2022-06-08T15:57:03.526"/>
    <p1510:client id="{B980DDB4-52B3-8585-C57F-3D58B6D45939}" v="281" dt="2022-05-22T21:33:39.491"/>
    <p1510:client id="{BA87F162-916C-9416-2988-A519C3187869}" v="402" dt="2022-05-20T21:37:53.952"/>
    <p1510:client id="{BC203AD4-FA46-1915-D8AF-542A7EA5F6CA}" v="466" dt="2022-06-09T22:33:12.872"/>
    <p1510:client id="{BDFEB156-CF34-4DB6-1E13-3FDC6E1C8FEC}" v="41" dt="2022-06-13T16:15:10.808"/>
    <p1510:client id="{C1B36582-FC03-7058-4FE4-B69F32D7DDB3}" v="570" dt="2022-06-02T19:16:49.625"/>
    <p1510:client id="{C70A63E9-C2F5-0670-EE5E-343F33C29C2A}" v="563" dt="2022-06-21T04:35:43.333"/>
    <p1510:client id="{C9A933A4-CBC3-0A0D-74CB-9F5A9CCC6017}" v="732" dt="2022-06-08T19:54:19.960"/>
    <p1510:client id="{CA96A71A-69CB-6336-0686-3BE60A05B6A5}" v="223" dt="2022-05-23T15:37:51.610"/>
    <p1510:client id="{D1DC2290-C7C2-4371-1B40-978CE97EFBEE}" v="120" dt="2022-06-21T17:49:52.188"/>
    <p1510:client id="{D2FE3DF2-0C7A-03D1-5174-961B00B9C3EE}" v="1" dt="2022-05-27T18:43:37.812"/>
    <p1510:client id="{D586C812-8584-D28B-FCAA-3A8F8585EB51}" v="314" dt="2022-06-06T22:09:09.306"/>
    <p1510:client id="{D6D5CB01-8F91-FFD0-05DD-6A4E125F1F85}" v="52" dt="2022-05-25T14:40:37.359"/>
    <p1510:client id="{E803A558-7B12-5867-8896-1F8B3E01755B}" v="181" dt="2022-07-19T02:42:45.011"/>
    <p1510:client id="{E9AE6D47-FBD0-386D-2C89-0DCD16277DF2}" v="571" dt="2022-05-25T20:33:11.631"/>
    <p1510:client id="{EA905EBC-7DC7-DC76-8F28-2916DBF1D2AC}" v="360" dt="2022-06-10T18:26:16.537"/>
    <p1510:client id="{ECEE90A0-661B-EA00-6F10-688E8DA144E2}" v="1162" dt="2022-06-08T20:47:04.446"/>
    <p1510:client id="{ED9D3A3D-4B99-BCC7-4FAE-79E23EF2E357}" v="1426" dt="2022-05-26T21:55:26.319"/>
    <p1510:client id="{F7C6197C-501E-E347-0A5B-823DB1A80164}" v="695" dt="2022-06-08T14:56:47.663"/>
    <p1510:client id="{F96B0E1A-6AAD-4BB5-7E14-A07CCC7808F6}" v="392" dt="2022-06-04T04:03:04.540"/>
    <p1510:client id="{F9E0639C-8897-8B8D-5AB2-75B95D26B844}" v="149" dt="2022-06-07T19:58:57.532"/>
    <p1510:client id="{FE29B752-1DDA-458D-5593-3A6059D467CD}" v="1392" dt="2022-06-04T03:11:23.984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03" autoAdjust="0"/>
    <p:restoredTop sz="86385" autoAdjust="0"/>
  </p:normalViewPr>
  <p:slideViewPr>
    <p:cSldViewPr snapToGrid="0">
      <p:cViewPr varScale="1">
        <p:scale>
          <a:sx n="80" d="100"/>
          <a:sy n="80" d="100"/>
        </p:scale>
        <p:origin x="114" y="27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7DE526-42A4-D341-BD7B-C1AD4EBB9EDB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8994C-3E22-1043-AE01-785670959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419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015397"/>
            <a:ext cx="6858000" cy="9795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838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074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053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512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768349"/>
            <a:ext cx="7886700" cy="2852737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483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510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9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74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47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14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03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547FC-7781-C32B-0A5A-977B091E9E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Dating Relationships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98E11F-DE22-6B22-CD68-8F62A4333D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Live Well: Foundations of High School Health</a:t>
            </a:r>
          </a:p>
          <a:p>
            <a:r>
              <a:rPr lang="en-US" dirty="0">
                <a:cs typeface="Arial"/>
              </a:rPr>
              <a:t>Chapter 9, Lesson 4</a:t>
            </a:r>
          </a:p>
        </p:txBody>
      </p:sp>
    </p:spTree>
    <p:extLst>
      <p:ext uri="{BB962C8B-B14F-4D97-AF65-F5344CB8AC3E}">
        <p14:creationId xmlns:p14="http://schemas.microsoft.com/office/powerpoint/2010/main" val="24720246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6A8A7-5E53-B821-D6AD-6B23EA1E5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Rules for Online Dating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F0D95F-D608-7B62-AEF9-C32303C785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700" dirty="0">
                <a:cs typeface="Arial"/>
              </a:rPr>
              <a:t>Be careful what information you give out on online dating sites. You never are sure to whom you are talking.</a:t>
            </a:r>
          </a:p>
          <a:p>
            <a:r>
              <a:rPr lang="en-US" sz="2700" dirty="0">
                <a:cs typeface="Arial"/>
              </a:rPr>
              <a:t>Don’t give out personal information because it could be used for identity theft.</a:t>
            </a:r>
          </a:p>
          <a:p>
            <a:r>
              <a:rPr lang="en-US" sz="2700" dirty="0">
                <a:cs typeface="Arial"/>
              </a:rPr>
              <a:t>Don’t meet online “friends” offline unless you take someone with you.</a:t>
            </a:r>
          </a:p>
          <a:p>
            <a:r>
              <a:rPr lang="en-US" sz="2700" dirty="0">
                <a:cs typeface="Arial"/>
              </a:rPr>
              <a:t>Don’t engage in sex talk or sexting.</a:t>
            </a:r>
          </a:p>
          <a:p>
            <a:r>
              <a:rPr lang="en-US" sz="2700" dirty="0">
                <a:cs typeface="Arial"/>
              </a:rPr>
              <a:t>Report offensive talk or pictures to the website’s administrator and your guardian.</a:t>
            </a:r>
          </a:p>
        </p:txBody>
      </p:sp>
    </p:spTree>
    <p:extLst>
      <p:ext uri="{BB962C8B-B14F-4D97-AF65-F5344CB8AC3E}">
        <p14:creationId xmlns:p14="http://schemas.microsoft.com/office/powerpoint/2010/main" val="6876693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219E4-1026-0013-170B-C19B119E7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Sexting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D57D7F-86C8-3BFD-6CBD-32FCCDB280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cs typeface="Arial"/>
              </a:rPr>
              <a:t>Sexting</a:t>
            </a:r>
            <a:r>
              <a:rPr lang="en-US" dirty="0">
                <a:cs typeface="Arial"/>
              </a:rPr>
              <a:t> means sending photos or videos containing nudity or semi-nudity or that shows or simulates sex acts.</a:t>
            </a:r>
          </a:p>
          <a:p>
            <a:r>
              <a:rPr lang="en-US" dirty="0">
                <a:cs typeface="Arial"/>
              </a:rPr>
              <a:t>Sexting can include text messages, Instagram, and Snapchat.</a:t>
            </a:r>
          </a:p>
          <a:p>
            <a:r>
              <a:rPr lang="en-US" dirty="0">
                <a:cs typeface="Arial"/>
              </a:rPr>
              <a:t>Remember: Anything shared online often doesn’t stay with the person for whom it was intended. It can be shared widely, causing embarrassment and humiliation.</a:t>
            </a:r>
          </a:p>
        </p:txBody>
      </p:sp>
    </p:spTree>
    <p:extLst>
      <p:ext uri="{BB962C8B-B14F-4D97-AF65-F5344CB8AC3E}">
        <p14:creationId xmlns:p14="http://schemas.microsoft.com/office/powerpoint/2010/main" val="19668213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C6339-DB10-DCF6-7669-5BA1A38DF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Intimacy and Boundaries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710FB-6467-71E7-A7B7-BD4D02566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600" b="1" dirty="0">
                <a:cs typeface="Arial"/>
              </a:rPr>
              <a:t>Intimacy</a:t>
            </a:r>
            <a:r>
              <a:rPr lang="en-US" sz="2600" dirty="0">
                <a:cs typeface="Arial"/>
              </a:rPr>
              <a:t> is feelings of emotional closeness and connectedness with another person.</a:t>
            </a:r>
          </a:p>
          <a:p>
            <a:pPr lvl="1"/>
            <a:r>
              <a:rPr lang="en-US" sz="2600" b="1" dirty="0">
                <a:solidFill>
                  <a:schemeClr val="tx1"/>
                </a:solidFill>
                <a:cs typeface="Arial"/>
              </a:rPr>
              <a:t>Emotional intimacy</a:t>
            </a:r>
            <a:r>
              <a:rPr lang="en-US" sz="2600" dirty="0">
                <a:solidFill>
                  <a:schemeClr val="tx1"/>
                </a:solidFill>
                <a:cs typeface="Arial"/>
              </a:rPr>
              <a:t> is a sense of closeness with your partner through empathy, respect, and communication.</a:t>
            </a:r>
          </a:p>
          <a:p>
            <a:pPr lvl="1"/>
            <a:r>
              <a:rPr lang="en-US" sz="2600" b="1" dirty="0">
                <a:solidFill>
                  <a:schemeClr val="tx1"/>
                </a:solidFill>
                <a:cs typeface="Arial"/>
              </a:rPr>
              <a:t>Physical intimacy</a:t>
            </a:r>
            <a:r>
              <a:rPr lang="en-US" sz="2600" dirty="0">
                <a:solidFill>
                  <a:schemeClr val="tx1"/>
                </a:solidFill>
                <a:cs typeface="Arial"/>
              </a:rPr>
              <a:t> is physical sharing, giving, and getting through touch.</a:t>
            </a:r>
          </a:p>
          <a:p>
            <a:r>
              <a:rPr lang="en-US" sz="2600" b="1" dirty="0">
                <a:solidFill>
                  <a:schemeClr val="tx1"/>
                </a:solidFill>
                <a:cs typeface="Arial"/>
              </a:rPr>
              <a:t>Boundaries</a:t>
            </a:r>
            <a:r>
              <a:rPr lang="en-US" sz="2600" dirty="0">
                <a:solidFill>
                  <a:schemeClr val="tx1"/>
                </a:solidFill>
                <a:cs typeface="Arial"/>
              </a:rPr>
              <a:t> define what behavior you will and will not accept from others.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Putting boundaries on emotional and physical intimacy is common.</a:t>
            </a:r>
            <a:endParaRPr lang="en-US" sz="2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227569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F1B89B-16D1-C74D-9A5A-2894471A8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Abstinence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432096-84D6-48C9-6E2C-D7BEB26A06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b="1" dirty="0">
                <a:cs typeface="Arial"/>
              </a:rPr>
              <a:t>Abstinence</a:t>
            </a:r>
            <a:r>
              <a:rPr lang="en-US" sz="2400" dirty="0">
                <a:cs typeface="Arial"/>
              </a:rPr>
              <a:t> means refraining from any type of sexual activity.</a:t>
            </a:r>
          </a:p>
          <a:p>
            <a:r>
              <a:rPr lang="en-US" sz="2400" dirty="0">
                <a:cs typeface="Arial"/>
              </a:rPr>
              <a:t>The advantages of abstinence far outweigh any challenges.</a:t>
            </a:r>
          </a:p>
          <a:p>
            <a:r>
              <a:rPr lang="en-US" sz="2400" dirty="0">
                <a:cs typeface="Arial"/>
              </a:rPr>
              <a:t>Advantages of abstinence include the following: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No health risks, you will not get pregnant or get your partner pregnant, you will not get an STD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Reduces emotional and social problems</a:t>
            </a:r>
          </a:p>
          <a:p>
            <a:r>
              <a:rPr lang="en-US" sz="2400" dirty="0">
                <a:solidFill>
                  <a:schemeClr val="tx1"/>
                </a:solidFill>
                <a:cs typeface="Arial"/>
              </a:rPr>
              <a:t>Challenges of abstinence include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difficulty abstaining from having sex and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pressure from your partner for you to have sex.</a:t>
            </a:r>
          </a:p>
        </p:txBody>
      </p:sp>
    </p:spTree>
    <p:extLst>
      <p:ext uri="{BB962C8B-B14F-4D97-AF65-F5344CB8AC3E}">
        <p14:creationId xmlns:p14="http://schemas.microsoft.com/office/powerpoint/2010/main" val="9623020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F1B89B-16D1-C74D-9A5A-2894471A8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Refusal Skills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432096-84D6-48C9-6E2C-D7BEB26A06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Refusal skills are techniques you use to say no to something you don’t want to do.</a:t>
            </a:r>
          </a:p>
          <a:p>
            <a:r>
              <a:rPr lang="en-US" dirty="0">
                <a:cs typeface="Arial"/>
              </a:rPr>
              <a:t>Make sure your nonverbal response matches your firm and confident verbal response.</a:t>
            </a:r>
          </a:p>
        </p:txBody>
      </p:sp>
    </p:spTree>
    <p:extLst>
      <p:ext uri="{BB962C8B-B14F-4D97-AF65-F5344CB8AC3E}">
        <p14:creationId xmlns:p14="http://schemas.microsoft.com/office/powerpoint/2010/main" val="30718757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92F4B-A30A-1167-93F5-A9BB2AEC1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Breaking 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4539A-B466-13D9-381C-2C6006A794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600" dirty="0">
                <a:cs typeface="Arial"/>
              </a:rPr>
              <a:t>Breaking up with someone is not an easy decision to make, and it can be hard to do.</a:t>
            </a:r>
          </a:p>
          <a:p>
            <a:r>
              <a:rPr lang="en-US" sz="2600" dirty="0">
                <a:cs typeface="Arial"/>
              </a:rPr>
              <a:t>Relationships end for many reasons, and knowing why you want to break up and telling the other person is important.</a:t>
            </a:r>
          </a:p>
          <a:p>
            <a:r>
              <a:rPr lang="en-US" sz="2600" dirty="0">
                <a:cs typeface="Arial"/>
              </a:rPr>
              <a:t>Always tell your partner in person when you break up with them.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Don’t break up through a text message or social media or have someone else tell them. That may be easier for you but more difficult for them.</a:t>
            </a:r>
          </a:p>
        </p:txBody>
      </p:sp>
    </p:spTree>
    <p:extLst>
      <p:ext uri="{BB962C8B-B14F-4D97-AF65-F5344CB8AC3E}">
        <p14:creationId xmlns:p14="http://schemas.microsoft.com/office/powerpoint/2010/main" val="21121094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92F4B-A30A-1167-93F5-A9BB2AEC1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dirty="0"/>
              <a:t>Developing and Maintaining Reproductive and Sexual Health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4539A-B466-13D9-381C-2C6006A794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600" dirty="0">
                <a:cs typeface="Arial"/>
              </a:rPr>
              <a:t>Responsibilities of sexual activity include contraceptive decisions and the prevention of unwanted pregnancies and sexually transmitted diseases (STDs).</a:t>
            </a:r>
          </a:p>
          <a:p>
            <a:r>
              <a:rPr lang="en-US" sz="2600" dirty="0">
                <a:cs typeface="Arial"/>
              </a:rPr>
              <a:t>There are physical, social, mental health, and emotional risks and consequences to being sexually active as a teen:</a:t>
            </a:r>
          </a:p>
          <a:p>
            <a:r>
              <a:rPr lang="en-US" sz="2600" dirty="0">
                <a:cs typeface="Arial"/>
              </a:rPr>
              <a:t>Abstinence is the most effective way to avoid unintended pregnancy or getting an STD.</a:t>
            </a:r>
          </a:p>
        </p:txBody>
      </p:sp>
    </p:spTree>
    <p:extLst>
      <p:ext uri="{BB962C8B-B14F-4D97-AF65-F5344CB8AC3E}">
        <p14:creationId xmlns:p14="http://schemas.microsoft.com/office/powerpoint/2010/main" val="19875416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CDDE9-2514-2D66-C6D9-22BBAD3CB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Skill-Building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98006-55C1-7F11-D491-6113D420F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chemeClr val="tx1"/>
                </a:solidFill>
                <a:ea typeface="+mn-lt"/>
                <a:cs typeface="+mn-lt"/>
              </a:rPr>
              <a:t>Read the dating scenario about Chris and Harper. </a:t>
            </a:r>
            <a:endParaRPr lang="en-US" dirty="0">
              <a:solidFill>
                <a:schemeClr val="tx1"/>
              </a:solidFill>
              <a:cs typeface="Arial"/>
            </a:endParaRPr>
          </a:p>
          <a:p>
            <a:r>
              <a:rPr lang="en-US" dirty="0">
                <a:solidFill>
                  <a:schemeClr val="tx1"/>
                </a:solidFill>
                <a:ea typeface="+mn-lt"/>
                <a:cs typeface="+mn-lt"/>
              </a:rPr>
              <a:t>Using the five refusal skills, write out what you would say to Harper if you were Chris.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19546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B0711-5F9E-414D-82E6-956438BC4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 About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60B38-CE66-89E9-091C-BB3EF290D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Arial,Sans-Serif" panose="020B0604020202020204" pitchFamily="34" charset="0"/>
            </a:pPr>
            <a:r>
              <a:rPr lang="en-US" dirty="0">
                <a:ea typeface="+mn-lt"/>
                <a:cs typeface="+mn-lt"/>
              </a:rPr>
              <a:t>List three qualities the person you date must have and explain why you need them to have those qualities.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26044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BE390-AACD-958D-8B14-3F2DAB91A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you . . .  </a:t>
            </a:r>
            <a:endParaRPr lang="en-US" sz="24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6B1E4-F71B-9966-0D75-82BEDFFB6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Examine the characteristics of a healthy dating relationship?</a:t>
            </a:r>
          </a:p>
          <a:p>
            <a:r>
              <a:rPr lang="en-US" dirty="0">
                <a:cs typeface="Arial"/>
              </a:rPr>
              <a:t>Explain three advantages to choosing abstinence?</a:t>
            </a:r>
          </a:p>
          <a:p>
            <a:r>
              <a:rPr lang="en-US" dirty="0">
                <a:cs typeface="Arial"/>
              </a:rPr>
              <a:t>Practice your refusal skills for a potential physically intimate situation?</a:t>
            </a:r>
          </a:p>
          <a:p>
            <a:r>
              <a:rPr lang="en-US" dirty="0">
                <a:cs typeface="Arial"/>
              </a:rPr>
              <a:t>Summarize the consequences of early and unprotected sexual behaviors.</a:t>
            </a:r>
          </a:p>
        </p:txBody>
      </p:sp>
    </p:spTree>
    <p:extLst>
      <p:ext uri="{BB962C8B-B14F-4D97-AF65-F5344CB8AC3E}">
        <p14:creationId xmlns:p14="http://schemas.microsoft.com/office/powerpoint/2010/main" val="168072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765DF-384F-1128-72A0-CE3FA3B9F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Teen Dating Relationships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F5348-20B4-742B-5C59-91A25F1BF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Dating can be much different in real life from what you see in movies or on TV.</a:t>
            </a:r>
            <a:endParaRPr lang="en-US" dirty="0"/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Spending time with the person you’re dating may be hard due to responsibilities like chores, homework, after-school practice, or a job.</a:t>
            </a:r>
            <a:endParaRPr lang="en-US" sz="1400" i="1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96428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F42B9-69CE-6F3B-548E-80AB2113B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dirty="0"/>
              <a:t>Healthy Dating Relationships</a:t>
            </a:r>
            <a:r>
              <a:rPr lang="en-US" dirty="0"/>
              <a:t> </a:t>
            </a:r>
            <a:endParaRPr lang="en-US" sz="24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11424-32D0-B137-8BCC-CC63A719F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rgbClr val="404000"/>
                </a:solidFill>
                <a:cs typeface="Arial"/>
              </a:rPr>
              <a:t>In healthy dating relationships, the people dating each other</a:t>
            </a:r>
            <a:endParaRPr lang="en-US" dirty="0"/>
          </a:p>
          <a:p>
            <a:pPr lvl="1"/>
            <a:r>
              <a:rPr lang="en-US" dirty="0">
                <a:solidFill>
                  <a:srgbClr val="404000"/>
                </a:solidFill>
                <a:cs typeface="Arial"/>
              </a:rPr>
              <a:t>like each other,</a:t>
            </a:r>
          </a:p>
          <a:p>
            <a:pPr lvl="1"/>
            <a:r>
              <a:rPr lang="en-US" dirty="0">
                <a:solidFill>
                  <a:srgbClr val="404000"/>
                </a:solidFill>
                <a:cs typeface="Arial"/>
              </a:rPr>
              <a:t>are attracted to each other,</a:t>
            </a:r>
          </a:p>
          <a:p>
            <a:pPr lvl="1"/>
            <a:r>
              <a:rPr lang="en-US" dirty="0">
                <a:solidFill>
                  <a:srgbClr val="404000"/>
                </a:solidFill>
                <a:cs typeface="Arial"/>
              </a:rPr>
              <a:t>keep their individuality,</a:t>
            </a:r>
          </a:p>
          <a:p>
            <a:pPr lvl="1"/>
            <a:r>
              <a:rPr lang="en-US" dirty="0">
                <a:solidFill>
                  <a:srgbClr val="404000"/>
                </a:solidFill>
                <a:cs typeface="Arial"/>
              </a:rPr>
              <a:t>know the relationship is stable,</a:t>
            </a:r>
          </a:p>
          <a:p>
            <a:pPr lvl="1"/>
            <a:r>
              <a:rPr lang="en-US" dirty="0">
                <a:solidFill>
                  <a:srgbClr val="404000"/>
                </a:solidFill>
                <a:cs typeface="Arial"/>
              </a:rPr>
              <a:t>feel safe with each other, and</a:t>
            </a:r>
          </a:p>
          <a:p>
            <a:pPr lvl="1"/>
            <a:r>
              <a:rPr lang="en-US" dirty="0">
                <a:solidFill>
                  <a:srgbClr val="404000"/>
                </a:solidFill>
                <a:cs typeface="Arial"/>
              </a:rPr>
              <a:t>are equals.</a:t>
            </a:r>
          </a:p>
        </p:txBody>
      </p:sp>
    </p:spTree>
    <p:extLst>
      <p:ext uri="{BB962C8B-B14F-4D97-AF65-F5344CB8AC3E}">
        <p14:creationId xmlns:p14="http://schemas.microsoft.com/office/powerpoint/2010/main" val="703233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15FFD-0FCF-CB78-87D4-3969A44D4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Unhealthy Dating Relationships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1BF903-C2AA-4670-00C7-F4E8C030B9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If you and your partner don’t communicate well, you may end up quarreling or having conflicting emotions.</a:t>
            </a:r>
          </a:p>
          <a:p>
            <a:r>
              <a:rPr lang="en-US" dirty="0">
                <a:cs typeface="Arial"/>
              </a:rPr>
              <a:t>You may spend so much time with your partner that you neglect other friends and even lose them.</a:t>
            </a:r>
          </a:p>
          <a:p>
            <a:r>
              <a:rPr lang="en-US" dirty="0">
                <a:cs typeface="Arial"/>
              </a:rPr>
              <a:t>Legal and emotional problems may occur due to differences in age, power, or status.</a:t>
            </a:r>
          </a:p>
        </p:txBody>
      </p:sp>
    </p:spTree>
    <p:extLst>
      <p:ext uri="{BB962C8B-B14F-4D97-AF65-F5344CB8AC3E}">
        <p14:creationId xmlns:p14="http://schemas.microsoft.com/office/powerpoint/2010/main" val="854081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1BD2A-6F77-47B6-F2B1-0583779BE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Dating Emotions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AEE52-8090-6CF0-3457-32B3D4FE24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Two strong emotions people may experience when dating are infatuation and love.</a:t>
            </a:r>
          </a:p>
          <a:p>
            <a:r>
              <a:rPr lang="en-US" dirty="0">
                <a:cs typeface="Arial"/>
              </a:rPr>
              <a:t>Infatuation is an intense and short-lived passion.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Love is a complex emotion that involves chemistry, closeness, and commitment.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Chemistry is easy and fun, but closeness and commitment are hard and require work.</a:t>
            </a:r>
            <a:endParaRPr lang="en-US" dirty="0">
              <a:solidFill>
                <a:srgbClr val="2B696C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03764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05346-B1F3-A04F-7F77-6AB2A7AEC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Family Influences</a:t>
            </a:r>
            <a:br>
              <a:rPr lang="en-US" dirty="0"/>
            </a:br>
            <a:r>
              <a:rPr lang="en-US" dirty="0"/>
              <a:t>on Dating Relationships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4EE4B-D636-CB31-EBCA-70608401D7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Guardians may influence your dating relationships before they even begin. These influences may include the following: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At what age you can begin dating 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What your curfew will be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Where you can or can’t go on a date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Who is going to drive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Having each other’s guardians meet first before you can go out on a date</a:t>
            </a:r>
          </a:p>
        </p:txBody>
      </p:sp>
    </p:spTree>
    <p:extLst>
      <p:ext uri="{BB962C8B-B14F-4D97-AF65-F5344CB8AC3E}">
        <p14:creationId xmlns:p14="http://schemas.microsoft.com/office/powerpoint/2010/main" val="3164084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F4EDA-AD56-A6D1-1E6A-5414CC56A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Online Relationship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D6624F-3362-56BA-13CB-0FF0D589A9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Online technology can make you feel close to someone, but it can also cause problems.</a:t>
            </a:r>
          </a:p>
          <a:p>
            <a:r>
              <a:rPr lang="en-US" dirty="0">
                <a:cs typeface="Arial"/>
              </a:rPr>
              <a:t>If your partner does not respond to a text fast enough or in the way you wanted, you may experience anger, jealousy, or hurt feelings.</a:t>
            </a:r>
          </a:p>
        </p:txBody>
      </p:sp>
    </p:spTree>
    <p:extLst>
      <p:ext uri="{BB962C8B-B14F-4D97-AF65-F5344CB8AC3E}">
        <p14:creationId xmlns:p14="http://schemas.microsoft.com/office/powerpoint/2010/main" val="2043843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3F403F"/>
      </a:dk1>
      <a:lt1>
        <a:srgbClr val="FFFFFF"/>
      </a:lt1>
      <a:dk2>
        <a:srgbClr val="404040"/>
      </a:dk2>
      <a:lt2>
        <a:srgbClr val="E7E6E6"/>
      </a:lt2>
      <a:accent1>
        <a:srgbClr val="B80D48"/>
      </a:accent1>
      <a:accent2>
        <a:srgbClr val="F29724"/>
      </a:accent2>
      <a:accent3>
        <a:srgbClr val="2B696C"/>
      </a:accent3>
      <a:accent4>
        <a:srgbClr val="404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B84D7211-432D-1C48-95AA-C31DA750D53E}" vid="{D511F074-A21B-604F-9477-BFEFE8A223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880</Words>
  <Application>Microsoft Office PowerPoint</Application>
  <PresentationFormat>On-screen Show (4:3)</PresentationFormat>
  <Paragraphs>80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Arial Black</vt:lpstr>
      <vt:lpstr>Arial,Sans-Serif</vt:lpstr>
      <vt:lpstr>Calibri</vt:lpstr>
      <vt:lpstr>Office Theme</vt:lpstr>
      <vt:lpstr>Dating Relationships</vt:lpstr>
      <vt:lpstr>Write About It</vt:lpstr>
      <vt:lpstr>Can you . . .  </vt:lpstr>
      <vt:lpstr>Teen Dating Relationships</vt:lpstr>
      <vt:lpstr>Healthy Dating Relationships </vt:lpstr>
      <vt:lpstr>Unhealthy Dating Relationships</vt:lpstr>
      <vt:lpstr>Dating Emotions</vt:lpstr>
      <vt:lpstr>Family Influences on Dating Relationships</vt:lpstr>
      <vt:lpstr>Online Relationship Communication</vt:lpstr>
      <vt:lpstr>Rules for Online Dating</vt:lpstr>
      <vt:lpstr>Sexting</vt:lpstr>
      <vt:lpstr>Intimacy and Boundaries</vt:lpstr>
      <vt:lpstr>Abstinence</vt:lpstr>
      <vt:lpstr>Refusal Skills</vt:lpstr>
      <vt:lpstr>Breaking Up</vt:lpstr>
      <vt:lpstr>Developing and Maintaining Reproductive and Sexual Health</vt:lpstr>
      <vt:lpstr>Skill-Building Challenge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Relationships and Social Health</dc:title>
  <dc:creator>Human Kinetics</dc:creator>
  <cp:lastModifiedBy>Melissa Feld</cp:lastModifiedBy>
  <cp:revision>5570</cp:revision>
  <dcterms:created xsi:type="dcterms:W3CDTF">2020-04-29T19:38:00Z</dcterms:created>
  <dcterms:modified xsi:type="dcterms:W3CDTF">2023-01-04T16:23:26Z</dcterms:modified>
</cp:coreProperties>
</file>