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427" r:id="rId2"/>
    <p:sldId id="337" r:id="rId3"/>
    <p:sldId id="334" r:id="rId4"/>
    <p:sldId id="422" r:id="rId5"/>
    <p:sldId id="450" r:id="rId6"/>
    <p:sldId id="459" r:id="rId7"/>
    <p:sldId id="460" r:id="rId8"/>
    <p:sldId id="441" r:id="rId9"/>
    <p:sldId id="462" r:id="rId10"/>
    <p:sldId id="463" r:id="rId11"/>
    <p:sldId id="464" r:id="rId12"/>
    <p:sldId id="465" r:id="rId13"/>
    <p:sldId id="466" r:id="rId14"/>
    <p:sldId id="468" r:id="rId15"/>
    <p:sldId id="467" r:id="rId16"/>
    <p:sldId id="469" r:id="rId17"/>
    <p:sldId id="44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722AF94-ED68-17C4-054D-9CE22B5F4853}" v="1776" dt="2022-07-19T15:25:17.426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4D9D428-FE5D-10E3-D04B-50F72CB8E0C0}" v="2" dt="2022-07-19T02:36:46.953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CBF94A2-7413-A632-A72C-1BADE9614147}" v="937" dt="2022-06-21T14:53:20.438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EA6C5D4-5BD1-B5DF-1702-4E1112E0128E}" v="735" dt="2022-06-21T15:22:57.401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8EB0D5D3-E968-96DD-8CDF-227CC8EC83F7}" v="633" dt="2022-07-19T04:39:28.606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70A63E9-C2F5-0670-EE5E-343F33C29C2A}" v="563" dt="2022-06-21T04:35:43.333"/>
    <p1510:client id="{C9A933A4-CBC3-0A0D-74CB-9F5A9CCC6017}" v="732" dt="2022-06-08T19:54:19.960"/>
    <p1510:client id="{CA96A71A-69CB-6336-0686-3BE60A05B6A5}" v="223" dt="2022-05-23T15:37:51.610"/>
    <p1510:client id="{D1DC2290-C7C2-4371-1B40-978CE97EFBEE}" v="120" dt="2022-06-21T17:49:52.188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803A558-7B12-5867-8896-1F8B3E01755B}" v="181" dt="2022-07-19T02:42:45.011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Dating Relationships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9, Lesson 4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A8A7-5E53-B821-D6AD-6B23EA1E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for Online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0D95F-D608-7B62-AEF9-C32303C78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>
                <a:cs typeface="Arial"/>
              </a:rPr>
              <a:t>Be careful what information you give out on online dating sites. You never are sure to whom you are talking.</a:t>
            </a:r>
          </a:p>
          <a:p>
            <a:r>
              <a:rPr lang="en-US" sz="2700" dirty="0">
                <a:cs typeface="Arial"/>
              </a:rPr>
              <a:t>Don’t give out personal information because it could be used for identity theft.</a:t>
            </a:r>
          </a:p>
          <a:p>
            <a:r>
              <a:rPr lang="en-US" sz="2700" dirty="0">
                <a:cs typeface="Arial"/>
              </a:rPr>
              <a:t>Don’t meet online “friends” offline unless you take someone with you.</a:t>
            </a:r>
          </a:p>
          <a:p>
            <a:r>
              <a:rPr lang="en-US" sz="2700" dirty="0">
                <a:cs typeface="Arial"/>
              </a:rPr>
              <a:t>Don’t engage in sex talk or sexting.</a:t>
            </a:r>
          </a:p>
          <a:p>
            <a:r>
              <a:rPr lang="en-US" sz="2700" dirty="0">
                <a:cs typeface="Arial"/>
              </a:rPr>
              <a:t>Report offensive talk or pictures to the website’s administrator and your guardian.</a:t>
            </a:r>
          </a:p>
        </p:txBody>
      </p:sp>
    </p:spTree>
    <p:extLst>
      <p:ext uri="{BB962C8B-B14F-4D97-AF65-F5344CB8AC3E}">
        <p14:creationId xmlns:p14="http://schemas.microsoft.com/office/powerpoint/2010/main" val="68766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19E4-1026-0013-170B-C19B119E7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Sexting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57D7F-86C8-3BFD-6CBD-32FCCDB2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Sexting</a:t>
            </a:r>
            <a:r>
              <a:rPr lang="en-US" dirty="0">
                <a:cs typeface="Arial"/>
              </a:rPr>
              <a:t> means sending photos or videos containing nudity or semi-nudity or that shows or simulates sex acts.</a:t>
            </a:r>
          </a:p>
          <a:p>
            <a:r>
              <a:rPr lang="en-US" dirty="0">
                <a:cs typeface="Arial"/>
              </a:rPr>
              <a:t>Sexting can include text messages, Instagram, and Snapchat.</a:t>
            </a:r>
          </a:p>
          <a:p>
            <a:r>
              <a:rPr lang="en-US" dirty="0">
                <a:cs typeface="Arial"/>
              </a:rPr>
              <a:t>Remember: Anything shared online often doesn’t stay with the person for whom it was intended. It can be shared widely, causing embarrassment and humiliation.</a:t>
            </a:r>
          </a:p>
        </p:txBody>
      </p:sp>
    </p:spTree>
    <p:extLst>
      <p:ext uri="{BB962C8B-B14F-4D97-AF65-F5344CB8AC3E}">
        <p14:creationId xmlns:p14="http://schemas.microsoft.com/office/powerpoint/2010/main" val="196682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C6339-DB10-DCF6-7669-5BA1A38D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Intimacy and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10FB-6467-71E7-A7B7-BD4D0256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cs typeface="Arial"/>
              </a:rPr>
              <a:t>Intimacy</a:t>
            </a:r>
            <a:r>
              <a:rPr lang="en-US" sz="2600" dirty="0">
                <a:cs typeface="Arial"/>
              </a:rPr>
              <a:t> is feelings of emotional closeness and connectedness with another person.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Emotional intimacy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is a sense of closeness with your partner through empathy, respect, and communication.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Physical intimacy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 is physical sharing, giving, and getting through touch.</a:t>
            </a:r>
          </a:p>
          <a:p>
            <a:r>
              <a:rPr lang="en-US" sz="2600" b="1" dirty="0">
                <a:solidFill>
                  <a:schemeClr val="tx1"/>
                </a:solidFill>
                <a:cs typeface="Arial"/>
              </a:rPr>
              <a:t>Boundaries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define what behavior you will and will not accept from others.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Putting boundaries on emotional and physical intimacy is common.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756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B89B-16D1-C74D-9A5A-2894471A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Abstinence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32096-84D6-48C9-6E2C-D7BEB26A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cs typeface="Arial"/>
              </a:rPr>
              <a:t>Abstinence</a:t>
            </a:r>
            <a:r>
              <a:rPr lang="en-US" sz="2400" dirty="0">
                <a:cs typeface="Arial"/>
              </a:rPr>
              <a:t> means refraining from any type of sexual activity.</a:t>
            </a:r>
          </a:p>
          <a:p>
            <a:r>
              <a:rPr lang="en-US" sz="2400" dirty="0">
                <a:cs typeface="Arial"/>
              </a:rPr>
              <a:t>The advantages of abstinence far outweigh any challenges.</a:t>
            </a:r>
          </a:p>
          <a:p>
            <a:r>
              <a:rPr lang="en-US" sz="2400" dirty="0">
                <a:cs typeface="Arial"/>
              </a:rPr>
              <a:t>Advantages of abstinence include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No health risks, you will not get pregnant or get your partner pregnant, you will not get an STD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Reduces emotional and social problems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Challenges of abstinence include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difficulty abstaining from having sex and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pressure from your partner for you to have sex.</a:t>
            </a:r>
          </a:p>
        </p:txBody>
      </p:sp>
    </p:spTree>
    <p:extLst>
      <p:ext uri="{BB962C8B-B14F-4D97-AF65-F5344CB8AC3E}">
        <p14:creationId xmlns:p14="http://schemas.microsoft.com/office/powerpoint/2010/main" val="96230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B89B-16D1-C74D-9A5A-2894471A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Refusal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32096-84D6-48C9-6E2C-D7BEB26A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Refusal skills are techniques you use to say no to something you don’t want to do.</a:t>
            </a:r>
          </a:p>
          <a:p>
            <a:r>
              <a:rPr lang="en-US" dirty="0">
                <a:cs typeface="Arial"/>
              </a:rPr>
              <a:t>Make sure your nonverbal response matches your firm and confident verbal response.</a:t>
            </a:r>
          </a:p>
        </p:txBody>
      </p:sp>
    </p:spTree>
    <p:extLst>
      <p:ext uri="{BB962C8B-B14F-4D97-AF65-F5344CB8AC3E}">
        <p14:creationId xmlns:p14="http://schemas.microsoft.com/office/powerpoint/2010/main" val="307187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2F4B-A30A-1167-93F5-A9BB2AEC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Breaking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539A-B466-13D9-381C-2C6006A79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Breaking up with someone is not an easy decision to make, and it can be hard to do.</a:t>
            </a:r>
          </a:p>
          <a:p>
            <a:r>
              <a:rPr lang="en-US" sz="2600" dirty="0">
                <a:cs typeface="Arial"/>
              </a:rPr>
              <a:t>Relationships end for many reasons, and knowing why you want to break up and telling the other person is important.</a:t>
            </a:r>
          </a:p>
          <a:p>
            <a:r>
              <a:rPr lang="en-US" sz="2600" dirty="0">
                <a:cs typeface="Arial"/>
              </a:rPr>
              <a:t>Always tell your partner in person when you break up with them.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Don’t break up through a text message or social media or have someone else tell them. That may be easier for you but more difficult for them.</a:t>
            </a:r>
          </a:p>
        </p:txBody>
      </p:sp>
    </p:spTree>
    <p:extLst>
      <p:ext uri="{BB962C8B-B14F-4D97-AF65-F5344CB8AC3E}">
        <p14:creationId xmlns:p14="http://schemas.microsoft.com/office/powerpoint/2010/main" val="2112109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2F4B-A30A-1167-93F5-A9BB2AEC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Developing and Maintaining Reproductive and Sexual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539A-B466-13D9-381C-2C6006A79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Responsibilities of sexual activity include contraceptive decisions and the prevention of unwanted pregnancies and sexually transmitted diseases (STDs).</a:t>
            </a:r>
          </a:p>
          <a:p>
            <a:r>
              <a:rPr lang="en-US" sz="2600" dirty="0">
                <a:cs typeface="Arial"/>
              </a:rPr>
              <a:t>There are physical, social, mental health, and emotional risks and consequences to being sexually active as a teen:</a:t>
            </a:r>
          </a:p>
          <a:p>
            <a:r>
              <a:rPr lang="en-US" sz="2600" dirty="0">
                <a:cs typeface="Arial"/>
              </a:rPr>
              <a:t>Abstinence is the most effective way to avoid unintended pregnancy or getting an STD.</a:t>
            </a:r>
          </a:p>
        </p:txBody>
      </p:sp>
    </p:spTree>
    <p:extLst>
      <p:ext uri="{BB962C8B-B14F-4D97-AF65-F5344CB8AC3E}">
        <p14:creationId xmlns:p14="http://schemas.microsoft.com/office/powerpoint/2010/main" val="1987541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the dating scenario about Chris and Harper. 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Using the five refusal skills, write out what you would say to Harper if you were Chris.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List three qualities the person you date must have and explain why you need them to have those qualities.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Examine the characteristics of a healthy dating relationship?</a:t>
            </a:r>
          </a:p>
          <a:p>
            <a:r>
              <a:rPr lang="en-US" dirty="0">
                <a:cs typeface="Arial"/>
              </a:rPr>
              <a:t>Explain three advantages to choosing abstinence?</a:t>
            </a:r>
          </a:p>
          <a:p>
            <a:r>
              <a:rPr lang="en-US" dirty="0">
                <a:cs typeface="Arial"/>
              </a:rPr>
              <a:t>Practice your refusal skills for a potential physically intimate situation?</a:t>
            </a:r>
          </a:p>
          <a:p>
            <a:r>
              <a:rPr lang="en-US" dirty="0">
                <a:cs typeface="Arial"/>
              </a:rPr>
              <a:t>Summarize the consequences of early and unprotected sexual behaviors.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Teen Dating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Dating can be much different in real life from what you see in movies or on TV.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Spending time with the person you’re dating may be hard due to responsibilities like chores, homework, after-school practice, or a job.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Healthy Dating Relationships</a:t>
            </a:r>
            <a:r>
              <a:rPr lang="en-US" dirty="0"/>
              <a:t>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In healthy dating relationships, the people dating each other</a:t>
            </a:r>
            <a:endParaRPr lang="en-US" dirty="0"/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like each other,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are attracted to each other,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keep their individuality,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know the relationship is stable,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feel safe with each other, and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are equals.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5FFD-0FCF-CB78-87D4-3969A44D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Unhealthy Dating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BF903-C2AA-4670-00C7-F4E8C030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If you and your partner don’t communicate well, you may end up quarreling or having conflicting emotions.</a:t>
            </a:r>
          </a:p>
          <a:p>
            <a:r>
              <a:rPr lang="en-US" dirty="0">
                <a:cs typeface="Arial"/>
              </a:rPr>
              <a:t>You may spend so much time with your partner that you neglect other friends and even lose them.</a:t>
            </a:r>
          </a:p>
          <a:p>
            <a:r>
              <a:rPr lang="en-US" dirty="0">
                <a:cs typeface="Arial"/>
              </a:rPr>
              <a:t>Legal and emotional problems may occur due to differences in age, power, or status.</a:t>
            </a:r>
          </a:p>
        </p:txBody>
      </p:sp>
    </p:spTree>
    <p:extLst>
      <p:ext uri="{BB962C8B-B14F-4D97-AF65-F5344CB8AC3E}">
        <p14:creationId xmlns:p14="http://schemas.microsoft.com/office/powerpoint/2010/main" val="85408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BD2A-6F77-47B6-F2B1-0583779B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Dating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AEE52-8090-6CF0-3457-32B3D4FE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Two strong emotions people may experience when dating are infatuation and love.</a:t>
            </a:r>
          </a:p>
          <a:p>
            <a:r>
              <a:rPr lang="en-US" dirty="0">
                <a:cs typeface="Arial"/>
              </a:rPr>
              <a:t>Infatuation is an intense and short-lived passion.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Love is a complex emotion that involves chemistry, closeness, and commitment.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Chemistry is easy and fun, but closeness and commitment are hard and require work.</a:t>
            </a:r>
            <a:endParaRPr lang="en-US" dirty="0">
              <a:solidFill>
                <a:srgbClr val="2B696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376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Family Influences</a:t>
            </a:r>
            <a:br>
              <a:rPr lang="en-US" dirty="0"/>
            </a:br>
            <a:r>
              <a:rPr lang="en-US" dirty="0"/>
              <a:t>on Dating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Guardians may influence your dating relationships before they even begin. These influences may include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At what age you can begin dating 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What your curfew will be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Where you can or can’t go on a date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Who is going to drive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Having each other’s guardians meet first before you can go out on a date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4EDA-AD56-A6D1-1E6A-5414CC56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Online Relationship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624F-3362-56BA-13CB-0FF0D589A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Online technology can make you feel close to someone, but it can also cause problems.</a:t>
            </a:r>
          </a:p>
          <a:p>
            <a:r>
              <a:rPr lang="en-US" dirty="0">
                <a:cs typeface="Arial"/>
              </a:rPr>
              <a:t>If your partner does not respond to a text fast enough or in the way you wanted, you may experience anger, jealousy, or hurt feelings.</a:t>
            </a:r>
          </a:p>
        </p:txBody>
      </p:sp>
    </p:spTree>
    <p:extLst>
      <p:ext uri="{BB962C8B-B14F-4D97-AF65-F5344CB8AC3E}">
        <p14:creationId xmlns:p14="http://schemas.microsoft.com/office/powerpoint/2010/main" val="204384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880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Office Theme</vt:lpstr>
      <vt:lpstr>Dating Relationships</vt:lpstr>
      <vt:lpstr>Write About It</vt:lpstr>
      <vt:lpstr>Can you . . .  </vt:lpstr>
      <vt:lpstr>Teen Dating Relationships</vt:lpstr>
      <vt:lpstr>Healthy Dating Relationships </vt:lpstr>
      <vt:lpstr>Unhealthy Dating Relationships</vt:lpstr>
      <vt:lpstr>Dating Emotions</vt:lpstr>
      <vt:lpstr>Family Influences on Dating Relationships</vt:lpstr>
      <vt:lpstr>Online Relationship Communication</vt:lpstr>
      <vt:lpstr>Rules for Online Dating</vt:lpstr>
      <vt:lpstr>Sexting</vt:lpstr>
      <vt:lpstr>Intimacy and Boundaries</vt:lpstr>
      <vt:lpstr>Abstinence</vt:lpstr>
      <vt:lpstr>Refusal Skills</vt:lpstr>
      <vt:lpstr>Breaking Up</vt:lpstr>
      <vt:lpstr>Developing and Maintaining Reproductive and Sexual Health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Social Health</dc:title>
  <dc:creator>Human Kinetics</dc:creator>
  <cp:lastModifiedBy>Melissa Feld</cp:lastModifiedBy>
  <cp:revision>5570</cp:revision>
  <dcterms:created xsi:type="dcterms:W3CDTF">2020-04-29T19:38:00Z</dcterms:created>
  <dcterms:modified xsi:type="dcterms:W3CDTF">2023-01-04T16:23:26Z</dcterms:modified>
</cp:coreProperties>
</file>