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6" r:id="rId2"/>
  </p:sldMasterIdLst>
  <p:notesMasterIdLst>
    <p:notesMasterId r:id="rId7"/>
  </p:notesMasterIdLst>
  <p:sldIdLst>
    <p:sldId id="260" r:id="rId3"/>
    <p:sldId id="271" r:id="rId4"/>
    <p:sldId id="272" r:id="rId5"/>
    <p:sldId id="273" r:id="rId6"/>
  </p:sldIdLst>
  <p:sldSz cx="12192000" cy="6858000"/>
  <p:notesSz cx="6858000" cy="9144000"/>
  <p:custDataLst>
    <p:tags r:id="rId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3737"/>
    <a:srgbClr val="3766BC"/>
    <a:srgbClr val="D7D7D7"/>
    <a:srgbClr val="069E51"/>
    <a:srgbClr val="6A6A6A"/>
    <a:srgbClr val="F49C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54" autoAdjust="0"/>
    <p:restoredTop sz="94407" autoAdjust="0"/>
  </p:normalViewPr>
  <p:slideViewPr>
    <p:cSldViewPr snapToGrid="0" snapToObjects="1">
      <p:cViewPr varScale="1">
        <p:scale>
          <a:sx n="77" d="100"/>
          <a:sy n="77" d="100"/>
        </p:scale>
        <p:origin x="108" y="5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00CA70-DC6E-4277-925E-4D3781556E02}" type="datetimeFigureOut">
              <a:rPr lang="en-US" altLang="en-US"/>
              <a:pPr>
                <a:defRPr/>
              </a:pPr>
              <a:t>1/6/2023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EB1A983-F8AA-4AD5-B867-C7B981F699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F18C7E-6169-4FDC-B890-536A8EAB3BE7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7254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F18C7E-6169-4FDC-B890-536A8EAB3BE7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2197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F18C7E-6169-4FDC-B890-536A8EAB3BE7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9247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395413" y="2613025"/>
            <a:ext cx="9401175" cy="46038"/>
          </a:xfrm>
          <a:prstGeom prst="rect">
            <a:avLst/>
          </a:prstGeom>
          <a:solidFill>
            <a:srgbClr val="B9373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algn="ctr"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8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4" t="39713" r="34203" b="38771"/>
          <a:stretch>
            <a:fillRect/>
          </a:stretch>
        </p:blipFill>
        <p:spPr bwMode="auto">
          <a:xfrm>
            <a:off x="4870450" y="5176838"/>
            <a:ext cx="21637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01569"/>
            <a:ext cx="9144000" cy="1866319"/>
          </a:xfrm>
          <a:prstGeom prst="rect">
            <a:avLst/>
          </a:prstGeom>
        </p:spPr>
        <p:txBody>
          <a:bodyPr anchor="t"/>
          <a:lstStyle>
            <a:lvl1pPr algn="ctr">
              <a:defRPr sz="6000" b="1" i="0" cap="none" baseline="0">
                <a:ln>
                  <a:noFill/>
                </a:ln>
                <a:solidFill>
                  <a:srgbClr val="C00000"/>
                </a:solidFill>
                <a:latin typeface="Helvetica Neue Condensed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19622"/>
            <a:ext cx="9144000" cy="412024"/>
          </a:xfrm>
        </p:spPr>
        <p:txBody>
          <a:bodyPr>
            <a:normAutofit/>
          </a:bodyPr>
          <a:lstStyle>
            <a:lvl1pPr marL="0" indent="0" algn="ctr">
              <a:buNone/>
              <a:defRPr sz="2200" cap="all" baseline="0">
                <a:solidFill>
                  <a:srgbClr val="6A6A6A"/>
                </a:solidFill>
                <a:latin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78167" y="3711486"/>
            <a:ext cx="6089650" cy="260349"/>
          </a:xfrm>
        </p:spPr>
        <p:txBody>
          <a:bodyPr/>
          <a:lstStyle>
            <a:lvl1pPr marL="0" indent="0" algn="ctr">
              <a:buFontTx/>
              <a:buNone/>
              <a:defRPr sz="2200" b="1" baseline="0">
                <a:solidFill>
                  <a:srgbClr val="B93737"/>
                </a:solidFill>
                <a:latin typeface="Helvetica Neue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3044300" y="4234393"/>
            <a:ext cx="6089650" cy="260349"/>
          </a:xfrm>
        </p:spPr>
        <p:txBody>
          <a:bodyPr/>
          <a:lstStyle>
            <a:lvl1pPr marL="0" indent="0" algn="ctr">
              <a:buFontTx/>
              <a:buNone/>
              <a:defRPr sz="1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3049943" y="4567961"/>
            <a:ext cx="6089650" cy="236683"/>
          </a:xfrm>
        </p:spPr>
        <p:txBody>
          <a:bodyPr/>
          <a:lstStyle>
            <a:lvl1pPr marL="0" indent="0" algn="ctr">
              <a:buFontTx/>
              <a:buNone/>
              <a:defRPr sz="1800" b="0" i="1" baseline="0">
                <a:solidFill>
                  <a:schemeClr val="tx1">
                    <a:lumMod val="75000"/>
                    <a:lumOff val="25000"/>
                  </a:schemeClr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7181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8A21D-15F8-4A52-BE0D-EF2DBA224A71}" type="datetimeFigureOut">
              <a:rPr lang="en-US" altLang="en-US"/>
              <a:pPr>
                <a:defRPr/>
              </a:pPr>
              <a:t>1/6/2023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3F174-2DA0-4515-AB76-7383E524E9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8654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EB727-BC37-4DD1-B00F-39C9B9573B96}" type="datetimeFigureOut">
              <a:rPr lang="en-US" altLang="en-US"/>
              <a:pPr>
                <a:defRPr/>
              </a:pPr>
              <a:t>1/6/2023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16CD9-CD98-4F38-8AFE-C9C293A17F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8419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28AD9-56FE-4FF7-A327-84BC37498531}" type="datetimeFigureOut">
              <a:rPr lang="en-US" altLang="en-US"/>
              <a:pPr>
                <a:defRPr/>
              </a:pPr>
              <a:t>1/6/2023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1811A-7191-4BD0-996C-EA467FE7A2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81647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BCF48-2A45-4ADA-986E-64C03FA2A01F}" type="datetimeFigureOut">
              <a:rPr lang="en-US" altLang="en-US"/>
              <a:pPr>
                <a:defRPr/>
              </a:pPr>
              <a:t>1/6/2023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3140E-42BD-447D-9AE3-0D43711B23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88273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F9370-4565-48E6-96B0-70A8FC465091}" type="datetimeFigureOut">
              <a:rPr lang="en-US" altLang="en-US"/>
              <a:pPr>
                <a:defRPr/>
              </a:pPr>
              <a:t>1/6/2023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9BF69-EFC2-456B-B5E4-4994A079AE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8975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805437"/>
            <a:ext cx="10515600" cy="40979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ctr">
              <a:defRPr sz="3800" b="1" i="0" baseline="0">
                <a:solidFill>
                  <a:srgbClr val="B93737"/>
                </a:solidFill>
                <a:latin typeface="Helvetica Neue Condensed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21056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69560"/>
            <a:ext cx="10515600" cy="40979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ctr">
              <a:defRPr sz="3800" b="1" i="0" cap="none" baseline="0">
                <a:solidFill>
                  <a:srgbClr val="B93737"/>
                </a:solidFill>
                <a:latin typeface="Helvetica Neue Condensed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07919"/>
            <a:ext cx="10515600" cy="4168338"/>
          </a:xfrm>
        </p:spPr>
        <p:txBody>
          <a:bodyPr>
            <a:noAutofit/>
          </a:bodyPr>
          <a:lstStyle>
            <a:lvl1pPr>
              <a:defRPr b="1" baseline="0">
                <a:latin typeface="Helvetica" pitchFamily="34" charset="0"/>
              </a:defRPr>
            </a:lvl1pPr>
            <a:lvl2pPr>
              <a:defRPr b="1" baseline="0">
                <a:latin typeface="Helvetica" pitchFamily="34" charset="0"/>
              </a:defRPr>
            </a:lvl2pPr>
            <a:lvl3pPr>
              <a:defRPr b="1">
                <a:latin typeface="Helvetica" pitchFamily="34" charset="0"/>
              </a:defRPr>
            </a:lvl3pPr>
            <a:lvl4pPr>
              <a:defRPr b="1" baseline="0">
                <a:latin typeface="Helvetica" pitchFamily="34" charset="0"/>
              </a:defRPr>
            </a:lvl4pPr>
            <a:lvl5pPr>
              <a:defRPr b="1">
                <a:latin typeface="Helvetic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1588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73DE4-7AA3-490A-A620-79EC8FFE9B13}" type="datetimeFigureOut">
              <a:rPr lang="en-US" altLang="en-US"/>
              <a:pPr>
                <a:defRPr/>
              </a:pPr>
              <a:t>1/6/2023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A8131-0E39-4434-942C-9989161B1A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7874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4D5EE-E499-450A-A1A1-5B230466979F}" type="datetimeFigureOut">
              <a:rPr lang="en-US" altLang="en-US"/>
              <a:pPr>
                <a:defRPr/>
              </a:pPr>
              <a:t>1/6/2023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E2190-8B60-429A-9140-315AC2E2F0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637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8B9E5-288A-4CAF-9D32-11B859616DFE}" type="datetimeFigureOut">
              <a:rPr lang="en-US" altLang="en-US"/>
              <a:pPr>
                <a:defRPr/>
              </a:pPr>
              <a:t>1/6/2023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48323-C200-4103-BC1C-5BD2A23096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301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544F8-335A-4A90-8170-92C67B6AFF39}" type="datetimeFigureOut">
              <a:rPr lang="en-US" altLang="en-US"/>
              <a:pPr>
                <a:defRPr/>
              </a:pPr>
              <a:t>1/6/2023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4AEB-AFCA-4728-A058-A817594FB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9964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6EEC6-7932-4E87-ADA7-631FBBB1ED22}" type="datetimeFigureOut">
              <a:rPr lang="en-US" altLang="en-US"/>
              <a:pPr>
                <a:defRPr/>
              </a:pPr>
              <a:t>1/6/2023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EFF94-73E6-4F2D-AFEF-607A57520F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1158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D92F8-E312-47D4-9399-7BCD7A96715B}" type="datetimeFigureOut">
              <a:rPr lang="en-US" altLang="en-US"/>
              <a:pPr>
                <a:defRPr/>
              </a:pPr>
              <a:t>1/6/2023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B4F1E-B508-4504-AF9D-2153C488F9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9784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7" name="Title Placeholder 8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2EF529A-F021-4172-BAC6-AC18AA37A1E7}" type="datetimeFigureOut">
              <a:rPr lang="en-US" altLang="en-US"/>
              <a:pPr>
                <a:defRPr/>
              </a:pPr>
              <a:t>1/6/2023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92C7A90-541B-4C70-8273-EC79647424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ctrTitle"/>
          </p:nvPr>
        </p:nvSpPr>
        <p:spPr>
          <a:xfrm>
            <a:off x="1524000" y="1170976"/>
            <a:ext cx="9144000" cy="998408"/>
          </a:xfrm>
        </p:spPr>
        <p:txBody>
          <a:bodyPr/>
          <a:lstStyle/>
          <a:p>
            <a:r>
              <a:rPr lang="en-US" altLang="en-US" sz="4800" dirty="0">
                <a:latin typeface="Helvetica Neue Condensed"/>
              </a:rPr>
              <a:t>Live Well: Foundations of</a:t>
            </a:r>
            <a:br>
              <a:rPr lang="en-US" altLang="en-US" sz="4800" dirty="0">
                <a:latin typeface="Helvetica Neue Condensed"/>
              </a:rPr>
            </a:br>
            <a:r>
              <a:rPr lang="en-US" altLang="en-US" sz="4800" dirty="0">
                <a:latin typeface="Helvetica Neue Condensed"/>
              </a:rPr>
              <a:t>High School Health</a:t>
            </a:r>
            <a:endParaRPr lang="en-US" altLang="en-US" dirty="0">
              <a:latin typeface="Helvetica Neue Condensed"/>
            </a:endParaRPr>
          </a:p>
        </p:txBody>
      </p:sp>
      <p:sp>
        <p:nvSpPr>
          <p:cNvPr id="1638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078163" y="3056082"/>
            <a:ext cx="6089650" cy="412750"/>
          </a:xfrm>
        </p:spPr>
        <p:txBody>
          <a:bodyPr/>
          <a:lstStyle/>
          <a:p>
            <a:r>
              <a:rPr lang="en-US" altLang="en-US"/>
              <a:t>Presentation Package</a:t>
            </a:r>
          </a:p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057DF99-90B7-416C-9E28-F226104F9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4863"/>
            <a:ext cx="10515600" cy="409575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en-US" dirty="0"/>
              <a:t>Contents </a:t>
            </a:r>
            <a:r>
              <a:rPr lang="en-US" sz="2700" i="1" dirty="0"/>
              <a:t>(1 of 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3524" y="1390650"/>
            <a:ext cx="9820275" cy="481965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US" sz="1200" dirty="0">
                <a:cs typeface="Helvetica" panose="020B0604020202020204" pitchFamily="34" charset="0"/>
              </a:rPr>
              <a:t>Chapter 1	</a:t>
            </a: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Lesson 1.1 Exploring Health and Wellness</a:t>
            </a:r>
            <a:b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</a:b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1.2 Developing Skills for Healthy Living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1.3 My Immune System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1.4 Communicable Diseases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1.5 Noncommunicable Diseases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en-US" sz="1200" dirty="0"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cs typeface="Helvetica" panose="020B0604020202020204" pitchFamily="34" charset="0"/>
              </a:rPr>
              <a:t>Chapter 2	</a:t>
            </a: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Lesson 2.1 Personal Health Habits</a:t>
            </a:r>
            <a:b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</a:b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2.2 Healthy Vision and Hearing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2.3 Healthy Sleep and Rest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2.4 Being a Healthy Consumer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en-US" sz="1200" dirty="0"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cs typeface="Helvetica" panose="020B0604020202020204" pitchFamily="34" charset="0"/>
              </a:rPr>
              <a:t>Chapter 3	</a:t>
            </a: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Lesson 3.1 Understanding Health Equity </a:t>
            </a:r>
            <a:b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</a:b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3.2 Disability and Inclusion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3.3 Public Health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en-US" sz="1200" dirty="0"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cs typeface="Helvetica" panose="020B0604020202020204" pitchFamily="34" charset="0"/>
              </a:rPr>
              <a:t>Chapter 4	</a:t>
            </a: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Lesson 4.1 Understanding Food and Nutrients</a:t>
            </a:r>
            <a:b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</a:b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4.2 Energy Balance, Hunger, and Appetite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4.3 Tips and Tools for Eating Well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4.4 The Digestive and Urinary Systems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4.5 Making Healthy Nutrition Decisions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en-US" sz="1200" dirty="0"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cs typeface="Helvetica" panose="020B0604020202020204" pitchFamily="34" charset="0"/>
              </a:rPr>
              <a:t>Chapter 5	</a:t>
            </a: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Lesson 5.1 Eating Well Across the Lifespan</a:t>
            </a:r>
            <a:b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</a:b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5.2 Food Access and Safety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5.3 Maintaining a Healthy Weight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5.4 Your Body Image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5.5 Your Nutrition Plan</a:t>
            </a:r>
          </a:p>
          <a:p>
            <a:pPr marL="0" indent="0">
              <a:buNone/>
            </a:pPr>
            <a:endParaRPr lang="en-US" altLang="en-US" sz="1200" dirty="0">
              <a:solidFill>
                <a:srgbClr val="B93737"/>
              </a:solidFill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12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057DF99-90B7-416C-9E28-F226104F9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4863"/>
            <a:ext cx="10515600" cy="409575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en-US" dirty="0"/>
              <a:t>Contents </a:t>
            </a:r>
            <a:r>
              <a:rPr lang="en-US" sz="2700" i="1" dirty="0"/>
              <a:t>(2 of 3)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3524" y="1390650"/>
            <a:ext cx="9820275" cy="481965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US" sz="1200" dirty="0">
                <a:cs typeface="Helvetica" panose="020B0604020202020204" pitchFamily="34" charset="0"/>
              </a:rPr>
              <a:t>Chapter 6	</a:t>
            </a: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Lesson 6.1 Being Physically Active and Physically Fit</a:t>
            </a:r>
            <a:b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</a:b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6.2 Health-Related and Skill-Related Fitness Components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6.3 Preparing for Physical Activity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6.4 Fitness Planning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en-US" sz="1200" dirty="0"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cs typeface="Helvetica" panose="020B0604020202020204" pitchFamily="34" charset="0"/>
              </a:rPr>
              <a:t>Chapter 7	</a:t>
            </a: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Lesson 7.1 Your Emotional Health</a:t>
            </a:r>
            <a:b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</a:b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7.2 Building Self-Awareness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7.3 Developing Emotional Health and Mental Toughness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7.4 Recognizing and Managing Stress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7.5 Understanding Grief and Loss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en-US" sz="1200" dirty="0"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cs typeface="Helvetica" panose="020B0604020202020204" pitchFamily="34" charset="0"/>
              </a:rPr>
              <a:t>Chapter 8	</a:t>
            </a: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Lesson 8.1 Understanding and Treating Mental Disorders</a:t>
            </a:r>
            <a:b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</a:b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8.2 Anxiety and Anxiety Disorders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8.3 Depression and Mood Disorders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8.4 Self-Harm and Suicide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en-US" sz="1200" dirty="0"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cs typeface="Helvetica" panose="020B0604020202020204" pitchFamily="34" charset="0"/>
              </a:rPr>
              <a:t>Chapter 9	</a:t>
            </a: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Lesson 9.1 Relationships and Communication Skills</a:t>
            </a:r>
            <a:b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</a:b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9.2 Family Relationships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9.3 Friendships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9.4 Dating Relationships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en-US" sz="1200" dirty="0"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cs typeface="Helvetica" panose="020B0604020202020204" pitchFamily="34" charset="0"/>
              </a:rPr>
              <a:t>Chapter 10	</a:t>
            </a: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Lesson 10.1 Understanding Violent Behavior</a:t>
            </a:r>
            <a:b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</a:b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10.2 Anger, Aggression, and Conflict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cs typeface="Helvetica" panose="020B0604020202020204" pitchFamily="34" charset="0"/>
              </a:rPr>
              <a:t>	</a:t>
            </a: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Lesson 10.3 Bullying and Hazing</a:t>
            </a:r>
            <a:b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</a:b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10.4 Violence, Weapons, and Gangs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cs typeface="Helvetica" panose="020B0604020202020204" pitchFamily="34" charset="0"/>
              </a:rPr>
              <a:t>	</a:t>
            </a:r>
            <a:r>
              <a:rPr 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Lesson 10.5 Relationships and Violence</a:t>
            </a:r>
            <a:br>
              <a:rPr lang="en-US" sz="1200" dirty="0">
                <a:solidFill>
                  <a:srgbClr val="B93737"/>
                </a:solidFill>
                <a:cs typeface="Helvetica" panose="020B0604020202020204" pitchFamily="34" charset="0"/>
              </a:rPr>
            </a:br>
            <a:r>
              <a:rPr 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06380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057DF99-90B7-416C-9E28-F226104F9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4863"/>
            <a:ext cx="10515600" cy="409575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en-US" dirty="0"/>
              <a:t>Contents </a:t>
            </a:r>
            <a:r>
              <a:rPr lang="en-US" sz="2700" i="1" dirty="0"/>
              <a:t>(3 of 3)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3524" y="1390650"/>
            <a:ext cx="9820275" cy="481965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US" sz="1200" dirty="0">
                <a:cs typeface="Helvetica" panose="020B0604020202020204" pitchFamily="34" charset="0"/>
              </a:rPr>
              <a:t>Chapter 11	</a:t>
            </a: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Lesson 11.1 Alcohol Use, Effects, and Consequences</a:t>
            </a:r>
            <a:b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</a:b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11.2 Influences and Alcohol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11.3 Treating Alcohol Use Disorders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en-US" sz="1200" dirty="0"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cs typeface="Helvetica" panose="020B0604020202020204" pitchFamily="34" charset="0"/>
              </a:rPr>
              <a:t>Chapter 12	</a:t>
            </a: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Lesson 12.1 Tobacco Products and Vaping</a:t>
            </a:r>
            <a:b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</a:b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12.2 Regulations and Influences on Tobacco Product Use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12.3 Avoiding and Quitting Tobacco Product Use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en-US" sz="1200" dirty="0"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cs typeface="Helvetica" panose="020B0604020202020204" pitchFamily="34" charset="0"/>
              </a:rPr>
              <a:t>Chapter 13	</a:t>
            </a: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Lesson 13.1 Over-the-Counter and Prescription Drugs</a:t>
            </a:r>
            <a:b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</a:b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13.2 Illicit Drugs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13.3 Influences on the Use of Drugs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13.4 Prevention, Treatment, and Being Drug-Free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en-US" sz="1200" dirty="0"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cs typeface="Helvetica" panose="020B0604020202020204" pitchFamily="34" charset="0"/>
              </a:rPr>
              <a:t>Chapter 14	</a:t>
            </a: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Lesson 14.1 Injury Prevention and Safety at Home</a:t>
            </a:r>
            <a:b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</a:b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14.2 Safety in the Community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14.3 Safety Online</a:t>
            </a:r>
            <a:b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</a:b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14.4 First Aid and Emergency Procedures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en-US" sz="1200" dirty="0"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cs typeface="Helvetica" panose="020B0604020202020204" pitchFamily="34" charset="0"/>
              </a:rPr>
              <a:t>Chapter 15	</a:t>
            </a: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Lesson 15.1 Air, Water, and Noise Pollution</a:t>
            </a:r>
            <a:b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</a:br>
            <a:r>
              <a:rPr lang="en-US" alt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Lesson 15.2 Chemicals, the Environment, and Your Health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1200" dirty="0">
                <a:cs typeface="Helvetica" panose="020B0604020202020204" pitchFamily="34" charset="0"/>
              </a:rPr>
              <a:t>	</a:t>
            </a:r>
            <a:r>
              <a:rPr 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Lesson 15.3 Conservation and Living Green</a:t>
            </a:r>
            <a:br>
              <a:rPr lang="en-US" sz="1200" dirty="0">
                <a:solidFill>
                  <a:srgbClr val="B93737"/>
                </a:solidFill>
                <a:cs typeface="Helvetica" panose="020B0604020202020204" pitchFamily="34" charset="0"/>
              </a:rPr>
            </a:br>
            <a:r>
              <a:rPr lang="en-US" sz="1200" dirty="0">
                <a:solidFill>
                  <a:srgbClr val="B93737"/>
                </a:solidFill>
                <a:cs typeface="Helvetica" panose="020B0604020202020204" pitchFamily="34" charset="0"/>
              </a:rPr>
              <a:t>	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2831390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0.0&quot;&gt;&lt;object type=&quot;1&quot; unique_id=&quot;10001&quot;&gt;&lt;object type=&quot;2&quot; unique_id=&quot;10002&quot;&gt;&lt;object type=&quot;3&quot; unique_id=&quot;13298&quot;&gt;&lt;property id=&quot;20148&quot; value=&quot;5&quot;/&gt;&lt;property id=&quot;20300&quot; value=&quot;Slide 2 - &amp;quot;Contents&amp;quot;&quot;/&gt;&lt;property id=&quot;20307&quot; value=&quot;259&quot;/&gt;&lt;/object&gt;&lt;object type=&quot;3&quot; unique_id=&quot;13324&quot;&gt;&lt;property id=&quot;20148&quot; value=&quot;5&quot;/&gt;&lt;property id=&quot;20300&quot; value=&quot;Slide 1&quot;/&gt;&lt;property id=&quot;20307&quot; value=&quot;260&quot;/&gt;&lt;/object&gt;&lt;/object&gt;&lt;object type=&quot;8&quot; unique_id=&quot;1000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5139</TotalTime>
  <Words>518</Words>
  <Application>Microsoft Office PowerPoint</Application>
  <PresentationFormat>Widescreen</PresentationFormat>
  <Paragraphs>64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Arial</vt:lpstr>
      <vt:lpstr>Calibri</vt:lpstr>
      <vt:lpstr>Calibri Light</vt:lpstr>
      <vt:lpstr>Franklin Gothic Book</vt:lpstr>
      <vt:lpstr>Franklin Gothic Medium</vt:lpstr>
      <vt:lpstr>Helvetica</vt:lpstr>
      <vt:lpstr>Helvetica Neue</vt:lpstr>
      <vt:lpstr>Helvetica Neue Condensed</vt:lpstr>
      <vt:lpstr>Office Theme</vt:lpstr>
      <vt:lpstr>Custom Design</vt:lpstr>
      <vt:lpstr>Live Well: Foundations of High School Health</vt:lpstr>
      <vt:lpstr>Contents (1 of 3)</vt:lpstr>
      <vt:lpstr>Contents (2 of 3)</vt:lpstr>
      <vt:lpstr>Contents (3 of 3)</vt:lpstr>
    </vt:vector>
  </TitlesOfParts>
  <Company>Human Kinetics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Package</dc:title>
  <dc:creator>Microsoft Office User</dc:creator>
  <cp:lastModifiedBy>Melissa Feld</cp:lastModifiedBy>
  <cp:revision>103</cp:revision>
  <cp:lastPrinted>2017-03-14T16:50:08Z</cp:lastPrinted>
  <dcterms:created xsi:type="dcterms:W3CDTF">2017-03-14T15:11:25Z</dcterms:created>
  <dcterms:modified xsi:type="dcterms:W3CDTF">2023-01-06T18:24:15Z</dcterms:modified>
</cp:coreProperties>
</file>