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15"/>
  </p:notesMasterIdLst>
  <p:sldIdLst>
    <p:sldId id="427" r:id="rId2"/>
    <p:sldId id="337" r:id="rId3"/>
    <p:sldId id="334" r:id="rId4"/>
    <p:sldId id="422" r:id="rId5"/>
    <p:sldId id="450" r:id="rId6"/>
    <p:sldId id="455" r:id="rId7"/>
    <p:sldId id="441" r:id="rId8"/>
    <p:sldId id="451" r:id="rId9"/>
    <p:sldId id="456" r:id="rId10"/>
    <p:sldId id="457" r:id="rId11"/>
    <p:sldId id="453" r:id="rId12"/>
    <p:sldId id="460" r:id="rId13"/>
    <p:sldId id="449" r:id="rId1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Benjamin Sibley" initials="BAS" lastIdx="3" clrIdx="0">
    <p:extLst>
      <p:ext uri="{19B8F6BF-5375-455C-9EA6-DF929625EA0E}">
        <p15:presenceInfo xmlns:p15="http://schemas.microsoft.com/office/powerpoint/2012/main" userId="Benjamin Sibley" providerId="None"/>
      </p:ext>
    </p:extLst>
  </p:cmAuthor>
  <p:cmAuthor id="2" name="Melissa Feld" initials="MF" lastIdx="3" clrIdx="1">
    <p:extLst>
      <p:ext uri="{19B8F6BF-5375-455C-9EA6-DF929625EA0E}">
        <p15:presenceInfo xmlns:p15="http://schemas.microsoft.com/office/powerpoint/2012/main" userId="S::MELISSAF@hkusa.com::0f29222b-6214-49c0-8417-0f9c07eec459" providerId="AD"/>
      </p:ext>
    </p:extLst>
  </p:cmAuthor>
  <p:cmAuthor id="3" name="Darla Castelli" initials="DC" lastIdx="1" clrIdx="2">
    <p:extLst>
      <p:ext uri="{19B8F6BF-5375-455C-9EA6-DF929625EA0E}">
        <p15:presenceInfo xmlns:p15="http://schemas.microsoft.com/office/powerpoint/2012/main" userId="7UrpDUNxLb3wz+BQ0wOX2q7Wu6WjqQkaVb27W5YmfaU=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30F9E2B-FDCF-DD4C-50FF-03D9D3A74549}" v="107" dt="2022-06-11T19:42:30.169"/>
    <p1510:client id="{04B6EE96-B195-4823-2D63-315C982ED8B7}" v="858" dt="2022-06-03T21:06:15.601"/>
    <p1510:client id="{069374D2-0824-1892-B398-13FF1AA2E7DB}" v="2417" dt="2022-06-10T19:41:57.704"/>
    <p1510:client id="{0982CFA4-291B-B051-48FF-3719AE8B1DD7}" v="3" dt="2022-06-14T13:56:25.477"/>
    <p1510:client id="{0E975F3D-D17C-9C09-AC40-E3073B3C6A2F}" v="1345" dt="2022-06-01T22:59:36.040"/>
    <p1510:client id="{14CD8D72-2C0E-B6EA-9F84-93C4F70EFE95}" v="308" dt="2022-05-24T21:33:20.661"/>
    <p1510:client id="{1664D6C9-0630-8611-A021-CA0EC941D1DE}" v="409" dt="2022-06-05T12:39:47.327"/>
    <p1510:client id="{1996537B-60FB-E22E-31B8-B601792592A3}" v="917" dt="2022-05-24T19:16:09.094"/>
    <p1510:client id="{1CB15461-3281-2FC1-906F-7A0798DFFA0E}" v="6" dt="2022-05-24T21:13:25.061"/>
    <p1510:client id="{1F0622F9-6923-A7B9-1E1C-961E0CC0D98B}" v="13" dt="2022-06-01T20:02:33.377"/>
    <p1510:client id="{20A4CD02-EB88-7A24-E5E8-AE527A282612}" v="115" dt="2022-06-12T21:18:15.827"/>
    <p1510:client id="{224EF453-7F40-08CA-897D-8637D446956E}" v="438" dt="2022-06-11T20:02:43.741"/>
    <p1510:client id="{2272C600-89A4-66E4-5BFD-E589E861DB3D}" v="266" dt="2022-05-25T14:37:38.660"/>
    <p1510:client id="{26941114-D38A-1227-B2B6-3BB478BE53DB}" v="1596" dt="2022-06-06T15:32:16.869"/>
    <p1510:client id="{2B82B3E6-ECBE-FE38-0F4E-95C01880CAD0}" v="1433" dt="2022-06-12T21:11:50.370"/>
    <p1510:client id="{2C014A0F-A6D2-4EF3-2C8F-AF0CA36E43A4}" v="1463" dt="2022-06-08T02:46:14.301"/>
    <p1510:client id="{2C02AB52-250F-807D-96EF-C225054F5B94}" v="1085" dt="2022-06-14T01:47:51.294"/>
    <p1510:client id="{2D03B026-49C4-3631-DFF8-2B8B9771F340}" v="1586" dt="2022-06-02T21:03:50.071"/>
    <p1510:client id="{2E9E69DA-D48B-77D8-F6A2-159C58390E08}" v="1261" dt="2022-06-12T15:35:15.009"/>
    <p1510:client id="{31A1B2DD-789A-4961-C53E-F99001ED6397}" v="1197" dt="2022-06-04T23:14:19.831"/>
    <p1510:client id="{3DB22E58-4774-91C4-5259-F25492FA8F76}" v="607" dt="2022-06-07T19:50:55.917"/>
    <p1510:client id="{480BD34F-3108-8211-D85E-5B3FC0561883}" v="27" dt="2022-06-12T21:13:29.557"/>
    <p1510:client id="{4895E784-049E-6E1A-691B-981009B2B52A}" v="15" dt="2022-05-27T19:37:41.867"/>
    <p1510:client id="{49E0CD5E-5C57-5C4E-1C04-CAE5B489C538}" v="166" dt="2022-05-22T20:55:00.731"/>
    <p1510:client id="{4CBF94A2-7413-A632-A72C-1BADE9614147}" v="937" dt="2022-06-21T14:53:20.438"/>
    <p1510:client id="{4DAE184F-1DAC-18D0-0D2C-8AFE38C29856}" v="1987" dt="2022-06-10T04:45:36.752"/>
    <p1510:client id="{4E0F79D6-C3B4-418D-03A4-C4F858A67294}" v="626" dt="2022-06-08T21:10:54.028"/>
    <p1510:client id="{561B6E78-3B36-FB72-E91D-FFC90CBA863C}" v="314" dt="2022-06-04T18:58:31.282"/>
    <p1510:client id="{56812D5B-E6AF-8443-C805-EC4EC91B2A1F}" v="14" dt="2022-07-19T01:13:52.387"/>
    <p1510:client id="{587EBA0A-19C0-CF3A-5B74-93DBE206831B}" v="1" dt="2022-05-20T20:17:15.799"/>
    <p1510:client id="{5BF7F31E-12EF-BFC4-E74C-ED5B5F0ECD45}" v="1901" dt="2022-07-19T02:34:02.017"/>
    <p1510:client id="{5CD9C1E4-D166-5D0B-91A2-CE47BC677AF0}" v="158" dt="2022-06-10T23:17:16.979"/>
    <p1510:client id="{63571A3C-0DE9-5037-C07E-BC098AC19328}" v="155" dt="2022-06-12T15:41:58.959"/>
    <p1510:client id="{639DE897-18E3-51E3-490C-AE62CAE20C1C}" v="2296" dt="2022-06-06T21:55:10.312"/>
    <p1510:client id="{64E14184-308F-D640-CF7C-782AF05F44C0}" v="158" dt="2022-06-10T19:48:26.194"/>
    <p1510:client id="{68D1C7C8-4215-6E7F-0C33-F6F27A1FC7AD}" v="1437" dt="2022-06-09T22:17:13.085"/>
    <p1510:client id="{6A79C26E-26EB-3A57-F2CD-7269CD96249E}" v="950" dt="2022-05-25T05:07:01.219"/>
    <p1510:client id="{6A98A3C2-0A2E-F040-C04F-BDB40BD5E3BD}" v="797" dt="2022-05-24T15:41:46.546"/>
    <p1510:client id="{6AC26BFB-C726-D6E8-A3F9-0478CD5DE10D}" v="1023" dt="2022-06-05T18:50:13.919"/>
    <p1510:client id="{6D2E7026-7102-64D7-8F04-6147227DE5BB}" v="1330" dt="2022-06-10T23:10:09"/>
    <p1510:client id="{72F4EDCF-CBD6-53B8-28BC-BEAB3F6CF589}" v="923" dt="2022-06-03T21:45:34.441"/>
    <p1510:client id="{780BC665-C45A-E6EE-FAEA-57033778F0D2}" v="1" dt="2022-05-20T20:15:08.787"/>
    <p1510:client id="{7AE24B73-052C-C9D5-026F-16EE1BAF0995}" v="1553" dt="2022-06-07T05:23:07.895"/>
    <p1510:client id="{7E686512-CA86-5AB9-DBDD-67F0909FFCC4}" v="828" dt="2022-05-23T20:44:21.167"/>
    <p1510:client id="{880E599A-DAEA-DECC-D6A0-409F1DA32E63}" v="16" dt="2022-06-08T21:12:55.932"/>
    <p1510:client id="{8BFF7998-973C-1DC0-4A13-EA5BCE5C1F64}" v="655" dt="2022-06-13T15:19:50.119"/>
    <p1510:client id="{907EF992-BEC6-DB62-995A-4783911D4510}" v="1224" dt="2022-05-25T15:40:41.259"/>
    <p1510:client id="{99D2FD0F-444C-D9C1-2A41-4D770CB3F938}" v="1519" dt="2022-06-12T19:06:34.232"/>
    <p1510:client id="{9BEDC2F0-E7D5-6BEB-4C7D-670F6D58B931}" v="1394" dt="2022-06-11T19:37:48.372"/>
    <p1510:client id="{9C223B70-E35A-5C71-963C-F1192BF78C25}" v="1354" dt="2022-06-07T15:45:19.637"/>
    <p1510:client id="{A5538EB9-E6EA-E6B3-F821-35AAA3B18D41}" v="1207" dt="2022-06-13T16:00:19.314"/>
    <p1510:client id="{A6E0A5A9-1F5C-5E70-662E-7DB128051A52}" v="8" dt="2022-06-21T15:24:42.620"/>
    <p1510:client id="{A9193841-C052-6EE8-602D-4303276CDEF3}" v="203" dt="2022-06-05T18:56:20.476"/>
    <p1510:client id="{AD5E087A-00E7-9DC9-427D-3E0BE2870EC0}" v="383" dt="2022-06-01T20:15:38.143"/>
    <p1510:client id="{B45F3E93-1707-8C24-EBFF-0BCAEC670798}" v="1277" dt="2022-06-08T04:08:18.358"/>
    <p1510:client id="{B475F694-7221-5B53-0103-518055A73BB5}" v="805" dt="2022-05-27T19:31:52.442"/>
    <p1510:client id="{B4EC7EE8-7A71-0FF2-32F8-F22D9B26320F}" v="228" dt="2022-06-13T16:12:50.755"/>
    <p1510:client id="{B6509ADE-21E2-636F-F4CD-7BEC1F806111}" v="850" dt="2022-06-11T23:00:46.500"/>
    <p1510:client id="{B7E12A5C-C342-3B56-A8D4-9E75CBCF67C7}" v="1766" dt="2022-06-08T15:57:03.526"/>
    <p1510:client id="{B980DDB4-52B3-8585-C57F-3D58B6D45939}" v="281" dt="2022-05-22T21:33:39.491"/>
    <p1510:client id="{BA87F162-916C-9416-2988-A519C3187869}" v="402" dt="2022-05-20T21:37:53.952"/>
    <p1510:client id="{BC203AD4-FA46-1915-D8AF-542A7EA5F6CA}" v="466" dt="2022-06-09T22:33:12.872"/>
    <p1510:client id="{BDFEB156-CF34-4DB6-1E13-3FDC6E1C8FEC}" v="41" dt="2022-06-13T16:15:10.808"/>
    <p1510:client id="{C1B36582-FC03-7058-4FE4-B69F32D7DDB3}" v="570" dt="2022-06-02T19:16:49.625"/>
    <p1510:client id="{C70A63E9-C2F5-0670-EE5E-343F33C29C2A}" v="563" dt="2022-06-21T04:35:43.333"/>
    <p1510:client id="{C9A933A4-CBC3-0A0D-74CB-9F5A9CCC6017}" v="732" dt="2022-06-08T19:54:19.960"/>
    <p1510:client id="{CA96A71A-69CB-6336-0686-3BE60A05B6A5}" v="223" dt="2022-05-23T15:37:51.610"/>
    <p1510:client id="{D2FE3DF2-0C7A-03D1-5174-961B00B9C3EE}" v="1" dt="2022-05-27T18:43:37.812"/>
    <p1510:client id="{D586C812-8584-D28B-FCAA-3A8F8585EB51}" v="314" dt="2022-06-06T22:09:09.306"/>
    <p1510:client id="{D6D5CB01-8F91-FFD0-05DD-6A4E125F1F85}" v="52" dt="2022-05-25T14:40:37.359"/>
    <p1510:client id="{E0FE29EF-4D3D-4BF1-98C9-2FC28AA03EF0}" v="3" dt="2022-07-19T01:12:02.409"/>
    <p1510:client id="{E9AE6D47-FBD0-386D-2C89-0DCD16277DF2}" v="571" dt="2022-05-25T20:33:11.631"/>
    <p1510:client id="{EA905EBC-7DC7-DC76-8F28-2916DBF1D2AC}" v="360" dt="2022-06-10T18:26:16.537"/>
    <p1510:client id="{ECEE90A0-661B-EA00-6F10-688E8DA144E2}" v="1162" dt="2022-06-08T20:47:04.446"/>
    <p1510:client id="{ED9D3A3D-4B99-BCC7-4FAE-79E23EF2E357}" v="1426" dt="2022-05-26T21:55:26.319"/>
    <p1510:client id="{F7C6197C-501E-E347-0A5B-823DB1A80164}" v="695" dt="2022-06-08T14:56:47.663"/>
    <p1510:client id="{F96B0E1A-6AAD-4BB5-7E14-A07CCC7808F6}" v="392" dt="2022-06-04T04:03:04.540"/>
    <p1510:client id="{F9E0639C-8897-8B8D-5AB2-75B95D26B844}" v="149" dt="2022-06-07T19:58:57.532"/>
    <p1510:client id="{FE29B752-1DDA-458D-5593-3A6059D467CD}" v="1392" dt="2022-06-04T03:11:23.984"/>
  </p1510:revLst>
</p1510:revInfo>
</file>

<file path=ppt/tableStyles.xml><?xml version="1.0" encoding="utf-8"?>
<a:tblStyleLst xmlns:a="http://schemas.openxmlformats.org/drawingml/2006/main" def="{5C22544A-7EE6-4342-B048-85BDC9FD1C3A}"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4603" autoAdjust="0"/>
    <p:restoredTop sz="86385" autoAdjust="0"/>
  </p:normalViewPr>
  <p:slideViewPr>
    <p:cSldViewPr snapToGrid="0">
      <p:cViewPr varScale="1">
        <p:scale>
          <a:sx n="80" d="100"/>
          <a:sy n="80" d="100"/>
        </p:scale>
        <p:origin x="114" y="27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" d="1"/>
        <a:sy n="1" d="1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microsoft.com/office/2015/10/relationships/revisionInfo" Target="revisionInfo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27DE526-42A4-D341-BD7B-C1AD4EBB9EDB}" type="datetimeFigureOut">
              <a:rPr lang="en-US" smtClean="0"/>
              <a:t>1/4/2023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068994C-3E22-1043-AE01-785670959E1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64193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5015397"/>
            <a:ext cx="6858000" cy="979587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accent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1/4/2023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28384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1/4/2023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10743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1/4/2023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0538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1/4/2023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45127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768349"/>
            <a:ext cx="7886700" cy="2852737"/>
          </a:xfrm>
        </p:spPr>
        <p:txBody>
          <a:bodyPr anchor="b">
            <a:normAutofit/>
          </a:bodyPr>
          <a:lstStyle>
            <a:lvl1pPr algn="ctr">
              <a:defRPr sz="4800">
                <a:solidFill>
                  <a:schemeClr val="accent3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1/4/2023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14836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1/4/2023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75107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1/4/2023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676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1/4/2023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8996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1/4/2023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07488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1/4/2023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6478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1/4/2023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31465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83AAAB-4CE1-5244-937D-417070269BBF}" type="datetimeFigureOut">
              <a:rPr lang="en-US" smtClean="0"/>
              <a:t>1/4/2023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60346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accent4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accent3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accent2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4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D547FC-7781-C32B-0A5A-977B091E9ED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Family Relationships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098E11F-DE22-6B22-CD68-8F62A4333D2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>
                <a:cs typeface="Arial"/>
              </a:rPr>
              <a:t>Live Well: Foundations of High School Health</a:t>
            </a:r>
          </a:p>
          <a:p>
            <a:r>
              <a:rPr lang="en-US" dirty="0">
                <a:cs typeface="Arial"/>
              </a:rPr>
              <a:t>Chapter 9, Lesson 2</a:t>
            </a:r>
          </a:p>
        </p:txBody>
      </p:sp>
    </p:spTree>
    <p:extLst>
      <p:ext uri="{BB962C8B-B14F-4D97-AF65-F5344CB8AC3E}">
        <p14:creationId xmlns:p14="http://schemas.microsoft.com/office/powerpoint/2010/main" val="247202460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4BC8FC-58EB-E838-A861-C6E4FBCF2B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Guardian Relationships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DC9E67E-06E2-F82B-1A06-2628ECC3F76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sz="2400" dirty="0">
                <a:cs typeface="Arial"/>
              </a:rPr>
              <a:t>The guardian relationship is one of the most important relationships you can have.</a:t>
            </a:r>
            <a:endParaRPr lang="en-US" sz="2400" dirty="0"/>
          </a:p>
          <a:p>
            <a:r>
              <a:rPr lang="en-US" sz="2400" dirty="0">
                <a:cs typeface="Arial"/>
              </a:rPr>
              <a:t>Its benefits include the following:</a:t>
            </a:r>
          </a:p>
          <a:p>
            <a:pPr lvl="1"/>
            <a:r>
              <a:rPr lang="en-US" dirty="0">
                <a:solidFill>
                  <a:schemeClr val="tx1"/>
                </a:solidFill>
                <a:cs typeface="Arial"/>
              </a:rPr>
              <a:t>Feeling open about discussing difficult subjects</a:t>
            </a:r>
            <a:endParaRPr lang="en-US" dirty="0">
              <a:solidFill>
                <a:schemeClr val="tx1"/>
              </a:solidFill>
            </a:endParaRPr>
          </a:p>
          <a:p>
            <a:pPr lvl="1"/>
            <a:r>
              <a:rPr lang="en-US" dirty="0">
                <a:solidFill>
                  <a:schemeClr val="tx1"/>
                </a:solidFill>
                <a:cs typeface="Arial"/>
              </a:rPr>
              <a:t>Developing independence, confidence, optimism, and identity from having support of your family</a:t>
            </a:r>
            <a:endParaRPr lang="en-US" dirty="0">
              <a:solidFill>
                <a:schemeClr val="tx1"/>
              </a:solidFill>
            </a:endParaRPr>
          </a:p>
          <a:p>
            <a:pPr lvl="1"/>
            <a:r>
              <a:rPr lang="en-US" dirty="0">
                <a:solidFill>
                  <a:schemeClr val="tx1"/>
                </a:solidFill>
                <a:cs typeface="Arial"/>
              </a:rPr>
              <a:t>Being happier and healthier as a buffer against negative influences</a:t>
            </a:r>
            <a:endParaRPr lang="en-US" dirty="0">
              <a:solidFill>
                <a:schemeClr val="tx1"/>
              </a:solidFill>
            </a:endParaRPr>
          </a:p>
          <a:p>
            <a:pPr lvl="1"/>
            <a:r>
              <a:rPr lang="en-US" dirty="0">
                <a:solidFill>
                  <a:schemeClr val="tx1"/>
                </a:solidFill>
                <a:cs typeface="Arial"/>
              </a:rPr>
              <a:t>Reducing risky teen behavior</a:t>
            </a:r>
            <a:endParaRPr lang="en-US" dirty="0">
              <a:solidFill>
                <a:schemeClr val="tx1"/>
              </a:solidFill>
            </a:endParaRPr>
          </a:p>
          <a:p>
            <a:pPr lvl="1"/>
            <a:r>
              <a:rPr lang="en-US" dirty="0">
                <a:solidFill>
                  <a:schemeClr val="tx1"/>
                </a:solidFill>
                <a:cs typeface="Arial"/>
              </a:rPr>
              <a:t>Having a sense of consistency and predictability from knowing expectations of behavior</a:t>
            </a:r>
            <a:endParaRPr lang="en-US" sz="2400" dirty="0"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2640542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0D3E01-1F3D-9AFD-ECE9-87BB5584C3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Sibling Relationships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24FD601-5D7E-D905-F784-E260378D709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Autofit/>
          </a:bodyPr>
          <a:lstStyle/>
          <a:p>
            <a:r>
              <a:rPr lang="en-US" sz="2700" dirty="0">
                <a:cs typeface="Arial"/>
              </a:rPr>
              <a:t>A </a:t>
            </a:r>
            <a:r>
              <a:rPr lang="en-US" sz="2700" b="1" dirty="0">
                <a:cs typeface="Arial"/>
              </a:rPr>
              <a:t>sibling relationship</a:t>
            </a:r>
            <a:r>
              <a:rPr lang="en-US" sz="2700" dirty="0">
                <a:cs typeface="Arial"/>
              </a:rPr>
              <a:t> is often one of the longest relationships you will ever have.</a:t>
            </a:r>
          </a:p>
          <a:p>
            <a:r>
              <a:rPr lang="en-US" sz="2700" dirty="0">
                <a:cs typeface="Arial"/>
              </a:rPr>
              <a:t>A healthy and positive sibling relationship increases your ability to make and maintain friendships, get along with people from different backgrounds, and comfort and help others.</a:t>
            </a:r>
          </a:p>
          <a:p>
            <a:r>
              <a:rPr lang="en-US" sz="2700" dirty="0">
                <a:cs typeface="Arial"/>
              </a:rPr>
              <a:t>It also increases your emotional awareness.</a:t>
            </a:r>
            <a:endParaRPr lang="en-US" sz="2700" dirty="0"/>
          </a:p>
          <a:p>
            <a:pPr lvl="1"/>
            <a:r>
              <a:rPr lang="en-US" sz="2700" b="1" dirty="0">
                <a:solidFill>
                  <a:schemeClr val="tx1"/>
                </a:solidFill>
                <a:cs typeface="Arial"/>
              </a:rPr>
              <a:t>Emotional awareness </a:t>
            </a:r>
            <a:r>
              <a:rPr lang="en-US" sz="2700" dirty="0">
                <a:solidFill>
                  <a:schemeClr val="tx1"/>
                </a:solidFill>
                <a:cs typeface="Arial"/>
              </a:rPr>
              <a:t>is your ability to recognize and make sense of your own emotions and others’ emotions.</a:t>
            </a:r>
          </a:p>
        </p:txBody>
      </p:sp>
    </p:spTree>
    <p:extLst>
      <p:ext uri="{BB962C8B-B14F-4D97-AF65-F5344CB8AC3E}">
        <p14:creationId xmlns:p14="http://schemas.microsoft.com/office/powerpoint/2010/main" val="350737664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E81F01-C648-2153-6569-6472B11BCC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Changes to the Family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969082B-41BF-D7E2-FAEC-5390F59325B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>
                <a:cs typeface="Arial"/>
              </a:rPr>
              <a:t>Family structure may change due to divorce, remarriage, or blending of families. </a:t>
            </a:r>
            <a:endParaRPr lang="en-US" dirty="0"/>
          </a:p>
          <a:p>
            <a:r>
              <a:rPr lang="en-US" dirty="0">
                <a:cs typeface="Arial"/>
              </a:rPr>
              <a:t>Family situations also may change for many reasons, including the following:</a:t>
            </a:r>
            <a:endParaRPr lang="en-US" dirty="0"/>
          </a:p>
          <a:p>
            <a:pPr lvl="1"/>
            <a:r>
              <a:rPr lang="en-US" dirty="0">
                <a:solidFill>
                  <a:schemeClr val="tx1"/>
                </a:solidFill>
                <a:cs typeface="Arial"/>
              </a:rPr>
              <a:t>Moving</a:t>
            </a:r>
          </a:p>
          <a:p>
            <a:pPr lvl="1"/>
            <a:r>
              <a:rPr lang="en-US" dirty="0">
                <a:solidFill>
                  <a:schemeClr val="tx1"/>
                </a:solidFill>
                <a:cs typeface="Arial"/>
              </a:rPr>
              <a:t>Financial problems</a:t>
            </a:r>
          </a:p>
          <a:p>
            <a:pPr lvl="1"/>
            <a:r>
              <a:rPr lang="en-US" dirty="0">
                <a:solidFill>
                  <a:schemeClr val="tx1"/>
                </a:solidFill>
                <a:cs typeface="Arial"/>
              </a:rPr>
              <a:t>Illness and disability</a:t>
            </a:r>
          </a:p>
          <a:p>
            <a:pPr lvl="1"/>
            <a:r>
              <a:rPr lang="en-US" dirty="0">
                <a:solidFill>
                  <a:schemeClr val="tx1"/>
                </a:solidFill>
                <a:cs typeface="Arial"/>
              </a:rPr>
              <a:t>Death of a family member</a:t>
            </a:r>
          </a:p>
          <a:p>
            <a:pPr lvl="1"/>
            <a:r>
              <a:rPr lang="en-US" dirty="0">
                <a:solidFill>
                  <a:schemeClr val="tx1"/>
                </a:solidFill>
                <a:cs typeface="Arial"/>
              </a:rPr>
              <a:t>Substance use disorder</a:t>
            </a:r>
            <a:endParaRPr lang="en-US" dirty="0"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90241159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0CDDE9-2514-2D66-C6D9-22BBAD3CB7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Skill-Building Challenge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1D98006-55C1-7F11-D491-6113D420FA1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sz="2500" dirty="0">
                <a:solidFill>
                  <a:schemeClr val="tx1"/>
                </a:solidFill>
                <a:ea typeface="+mn-lt"/>
                <a:cs typeface="+mn-lt"/>
              </a:rPr>
              <a:t>Think about the following questions and write a brief response to each. When you have finished, share your answers with a partner.</a:t>
            </a:r>
            <a:endParaRPr lang="en-US" sz="2500" dirty="0">
              <a:solidFill>
                <a:schemeClr val="tx1"/>
              </a:solidFill>
              <a:cs typeface="Arial"/>
            </a:endParaRPr>
          </a:p>
          <a:p>
            <a:pPr lvl="1"/>
            <a:r>
              <a:rPr lang="en-US" sz="2500" dirty="0">
                <a:solidFill>
                  <a:schemeClr val="tx1"/>
                </a:solidFill>
                <a:ea typeface="+mn-lt"/>
                <a:cs typeface="+mn-lt"/>
              </a:rPr>
              <a:t>How does your culture influence your perception of family roles?</a:t>
            </a:r>
            <a:endParaRPr lang="en-US" sz="2500" dirty="0">
              <a:solidFill>
                <a:schemeClr val="tx1"/>
              </a:solidFill>
              <a:cs typeface="Arial"/>
            </a:endParaRPr>
          </a:p>
          <a:p>
            <a:pPr lvl="1"/>
            <a:r>
              <a:rPr lang="en-US" sz="2500" dirty="0">
                <a:solidFill>
                  <a:schemeClr val="tx1"/>
                </a:solidFill>
                <a:cs typeface="Arial"/>
              </a:rPr>
              <a:t>How does media influence your perceptions of family roles?</a:t>
            </a:r>
          </a:p>
          <a:p>
            <a:pPr lvl="1"/>
            <a:r>
              <a:rPr lang="en-US" sz="2500" dirty="0">
                <a:solidFill>
                  <a:schemeClr val="tx1"/>
                </a:solidFill>
                <a:cs typeface="Arial"/>
              </a:rPr>
              <a:t>How do important people in your life influence your perceptions of family roles?</a:t>
            </a:r>
            <a:endParaRPr lang="en-US" sz="2500" dirty="0"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9195467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7B0711-5F9E-414D-82E6-956438BC4B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Write About It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960B38-CE66-89E9-091C-BB3EF290D0B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pPr>
              <a:buFont typeface="Arial,Sans-Serif" panose="020B0604020202020204" pitchFamily="34" charset="0"/>
            </a:pPr>
            <a:r>
              <a:rPr lang="en-US" dirty="0">
                <a:ea typeface="+mn-lt"/>
                <a:cs typeface="+mn-lt"/>
              </a:rPr>
              <a:t>If you have a sibling, do you think you have a healthy or an unhealthy relationship with them? Explain why.</a:t>
            </a:r>
            <a:endParaRPr lang="en-US" dirty="0">
              <a:cs typeface="Arial"/>
            </a:endParaRPr>
          </a:p>
          <a:p>
            <a:pPr>
              <a:buFont typeface="Arial,Sans-Serif" panose="020B0604020202020204" pitchFamily="34" charset="0"/>
              <a:buChar char="•"/>
            </a:pPr>
            <a:r>
              <a:rPr lang="en-US" dirty="0">
                <a:cs typeface="Arial"/>
              </a:rPr>
              <a:t>If you don't have a sibling, do you wish you did? Explain why you do or do not.</a:t>
            </a:r>
          </a:p>
        </p:txBody>
      </p:sp>
    </p:spTree>
    <p:extLst>
      <p:ext uri="{BB962C8B-B14F-4D97-AF65-F5344CB8AC3E}">
        <p14:creationId xmlns:p14="http://schemas.microsoft.com/office/powerpoint/2010/main" val="34260449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6BE390-AACD-958D-8B14-3F2DAB91AC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Can you . . .  </a:t>
            </a:r>
            <a:endParaRPr lang="en-US" sz="2400" i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146B1E4-F71B-9966-0D75-82BEDFFB655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>
                <a:cs typeface="Arial"/>
              </a:rPr>
              <a:t>Describe five types of families today?</a:t>
            </a:r>
          </a:p>
          <a:p>
            <a:r>
              <a:rPr lang="en-US" dirty="0">
                <a:cs typeface="Arial"/>
              </a:rPr>
              <a:t>Distinguish three benefits of a healthy relationship with your parent or guardian?</a:t>
            </a:r>
          </a:p>
          <a:p>
            <a:r>
              <a:rPr lang="en-US" dirty="0">
                <a:cs typeface="Arial"/>
              </a:rPr>
              <a:t>Compare and contrast your relationship with your siblings with that of another student?</a:t>
            </a:r>
          </a:p>
          <a:p>
            <a:r>
              <a:rPr lang="en-US" dirty="0">
                <a:cs typeface="Arial"/>
              </a:rPr>
              <a:t>Analyze two changes that occur within families and ways to adjust them?</a:t>
            </a:r>
          </a:p>
        </p:txBody>
      </p:sp>
    </p:spTree>
    <p:extLst>
      <p:ext uri="{BB962C8B-B14F-4D97-AF65-F5344CB8AC3E}">
        <p14:creationId xmlns:p14="http://schemas.microsoft.com/office/powerpoint/2010/main" val="1680724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C765DF-384F-1128-72A0-CE3FA3B9F3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Family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CAF5348-20B4-742B-5C59-91A25F1BF44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b="1" dirty="0">
                <a:cs typeface="Arial"/>
              </a:rPr>
              <a:t>Family</a:t>
            </a:r>
            <a:r>
              <a:rPr lang="en-US" dirty="0">
                <a:cs typeface="Arial"/>
              </a:rPr>
              <a:t> can mean different things to different people.</a:t>
            </a:r>
          </a:p>
          <a:p>
            <a:pPr lvl="1"/>
            <a:r>
              <a:rPr lang="en-US" sz="2800" dirty="0">
                <a:solidFill>
                  <a:srgbClr val="3F403F"/>
                </a:solidFill>
                <a:cs typeface="Arial"/>
              </a:rPr>
              <a:t>May be people to whom you are related to by blood, marriage, or adoption</a:t>
            </a:r>
          </a:p>
          <a:p>
            <a:pPr lvl="1"/>
            <a:r>
              <a:rPr lang="en-US" sz="2800" dirty="0">
                <a:solidFill>
                  <a:schemeClr val="tx1"/>
                </a:solidFill>
                <a:cs typeface="Arial"/>
              </a:rPr>
              <a:t>May be people with whom you primarily live </a:t>
            </a:r>
          </a:p>
          <a:p>
            <a:pPr lvl="1"/>
            <a:r>
              <a:rPr lang="en-US" sz="2800" dirty="0">
                <a:solidFill>
                  <a:schemeClr val="tx1"/>
                </a:solidFill>
                <a:cs typeface="Arial"/>
              </a:rPr>
              <a:t>May be a group with whom you feel connected</a:t>
            </a:r>
          </a:p>
        </p:txBody>
      </p:sp>
    </p:spTree>
    <p:extLst>
      <p:ext uri="{BB962C8B-B14F-4D97-AF65-F5344CB8AC3E}">
        <p14:creationId xmlns:p14="http://schemas.microsoft.com/office/powerpoint/2010/main" val="33964288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FF42B9-69CE-6F3B-548E-80AB2113B2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Types of Families</a:t>
            </a:r>
            <a:br>
              <a:rPr lang="en-US" dirty="0"/>
            </a:br>
            <a:r>
              <a:rPr lang="en-US" sz="2400" i="1" dirty="0"/>
              <a:t>(1 of 2)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111424-32D0-B137-8BCC-CC63A719F43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>
                <a:cs typeface="Arial"/>
              </a:rPr>
              <a:t>Nuclear</a:t>
            </a:r>
            <a:endParaRPr lang="en-US" dirty="0">
              <a:solidFill>
                <a:srgbClr val="3F403F"/>
              </a:solidFill>
              <a:cs typeface="Arial"/>
            </a:endParaRPr>
          </a:p>
          <a:p>
            <a:r>
              <a:rPr lang="en-US" dirty="0">
                <a:solidFill>
                  <a:srgbClr val="404000"/>
                </a:solidFill>
                <a:cs typeface="Arial"/>
              </a:rPr>
              <a:t>Single parent </a:t>
            </a:r>
          </a:p>
          <a:p>
            <a:r>
              <a:rPr lang="en-US" dirty="0">
                <a:solidFill>
                  <a:srgbClr val="404000"/>
                </a:solidFill>
                <a:cs typeface="Arial"/>
              </a:rPr>
              <a:t>Multigenerational </a:t>
            </a:r>
          </a:p>
          <a:p>
            <a:r>
              <a:rPr lang="en-US" dirty="0">
                <a:solidFill>
                  <a:srgbClr val="404000"/>
                </a:solidFill>
                <a:cs typeface="Arial"/>
              </a:rPr>
              <a:t>Extended</a:t>
            </a:r>
            <a:endParaRPr lang="en-US" dirty="0">
              <a:cs typeface="Arial"/>
            </a:endParaRPr>
          </a:p>
          <a:p>
            <a:r>
              <a:rPr lang="en-US" dirty="0">
                <a:cs typeface="Arial"/>
              </a:rPr>
              <a:t>Adoptive </a:t>
            </a:r>
          </a:p>
          <a:p>
            <a:r>
              <a:rPr lang="en-US" dirty="0">
                <a:cs typeface="Arial"/>
              </a:rPr>
              <a:t>Foster</a:t>
            </a:r>
          </a:p>
          <a:p>
            <a:pPr marL="457200" lvl="1" indent="0" algn="r">
              <a:spcBef>
                <a:spcPts val="1000"/>
              </a:spcBef>
              <a:buNone/>
            </a:pPr>
            <a:r>
              <a:rPr lang="en-US" sz="1400" i="1" dirty="0">
                <a:solidFill>
                  <a:srgbClr val="404000"/>
                </a:solidFill>
                <a:latin typeface="Helvetica" pitchFamily="2" charset="0"/>
                <a:cs typeface="Arial"/>
              </a:rPr>
              <a:t>(continued)</a:t>
            </a:r>
            <a:endParaRPr lang="en-US" dirty="0"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70323310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DA5856-ED43-DE60-B4AF-97B13B1F5A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/>
              <a:t>Types of Families </a:t>
            </a:r>
            <a:br>
              <a:rPr lang="en-US" dirty="0"/>
            </a:br>
            <a:r>
              <a:rPr lang="en-US" sz="2400" i="1" dirty="0"/>
              <a:t>(2 of 2)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65D67AD-1CC0-39F7-A93E-E900526D3D2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>
                <a:cs typeface="Arial"/>
              </a:rPr>
              <a:t>Never married</a:t>
            </a:r>
          </a:p>
          <a:p>
            <a:r>
              <a:rPr lang="en-US" dirty="0">
                <a:cs typeface="Arial"/>
              </a:rPr>
              <a:t>Blended</a:t>
            </a:r>
          </a:p>
          <a:p>
            <a:r>
              <a:rPr lang="en-US" dirty="0">
                <a:cs typeface="Arial"/>
              </a:rPr>
              <a:t>Grandparents as parents </a:t>
            </a:r>
          </a:p>
          <a:p>
            <a:r>
              <a:rPr lang="en-US" dirty="0">
                <a:cs typeface="Arial"/>
              </a:rPr>
              <a:t>Childless</a:t>
            </a:r>
          </a:p>
        </p:txBody>
      </p:sp>
    </p:spTree>
    <p:extLst>
      <p:ext uri="{BB962C8B-B14F-4D97-AF65-F5344CB8AC3E}">
        <p14:creationId xmlns:p14="http://schemas.microsoft.com/office/powerpoint/2010/main" val="388343429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B05346-B1F3-A04F-7F77-6AB2A7AECE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/>
              <a:t>Family Needs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EF4EE4B-D636-CB31-EBCA-70608401D74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b="1" dirty="0">
                <a:cs typeface="Arial"/>
              </a:rPr>
              <a:t>Physical needs:</a:t>
            </a:r>
            <a:r>
              <a:rPr lang="en-US" dirty="0">
                <a:cs typeface="Arial"/>
              </a:rPr>
              <a:t> shelter, food, clothing, and medical care</a:t>
            </a:r>
            <a:endParaRPr lang="en-US" dirty="0"/>
          </a:p>
          <a:p>
            <a:r>
              <a:rPr lang="en-US" b="1" dirty="0">
                <a:cs typeface="Arial"/>
              </a:rPr>
              <a:t>Emotional needs: </a:t>
            </a:r>
            <a:r>
              <a:rPr lang="en-US" dirty="0">
                <a:cs typeface="Arial"/>
              </a:rPr>
              <a:t>feel accepted, supported, and loved by family</a:t>
            </a:r>
          </a:p>
          <a:p>
            <a:r>
              <a:rPr lang="en-US" b="1" dirty="0">
                <a:cs typeface="Arial"/>
              </a:rPr>
              <a:t>Mental needs: </a:t>
            </a:r>
            <a:r>
              <a:rPr lang="en-US" dirty="0">
                <a:cs typeface="Arial"/>
              </a:rPr>
              <a:t>develop self-esteem and confidence in your abilities</a:t>
            </a:r>
          </a:p>
          <a:p>
            <a:r>
              <a:rPr lang="en-US" b="1" dirty="0">
                <a:cs typeface="Arial"/>
              </a:rPr>
              <a:t>Social needs:</a:t>
            </a:r>
            <a:r>
              <a:rPr lang="en-US" dirty="0">
                <a:cs typeface="Arial"/>
              </a:rPr>
              <a:t> communicate, get along, accept responsibility, and respect each other </a:t>
            </a:r>
          </a:p>
        </p:txBody>
      </p:sp>
    </p:spTree>
    <p:extLst>
      <p:ext uri="{BB962C8B-B14F-4D97-AF65-F5344CB8AC3E}">
        <p14:creationId xmlns:p14="http://schemas.microsoft.com/office/powerpoint/2010/main" val="31640845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FEB68A-B222-5F3F-B7F4-830A1FF266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Social Norms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1F687EA-D6F3-0CE8-D8FB-8D79BD04DF1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b="1" dirty="0">
                <a:cs typeface="Arial"/>
              </a:rPr>
              <a:t>Social norms</a:t>
            </a:r>
            <a:r>
              <a:rPr lang="en-US" dirty="0">
                <a:cs typeface="Arial"/>
              </a:rPr>
              <a:t> are rules that guide your behavior as a member of society or a specific group.</a:t>
            </a:r>
          </a:p>
          <a:p>
            <a:r>
              <a:rPr lang="en-US" dirty="0">
                <a:cs typeface="Arial"/>
              </a:rPr>
              <a:t>Family provides you with your first set of norms as to what is and is not acceptable in your family.</a:t>
            </a:r>
          </a:p>
          <a:p>
            <a:r>
              <a:rPr lang="en-US" b="1" dirty="0">
                <a:cs typeface="Arial"/>
              </a:rPr>
              <a:t>Cultural norms</a:t>
            </a:r>
            <a:r>
              <a:rPr lang="en-US" dirty="0">
                <a:cs typeface="Arial"/>
              </a:rPr>
              <a:t> are the standards you live by—the shared expectations and rules that guide the behavior of people in a specific culture.</a:t>
            </a:r>
          </a:p>
        </p:txBody>
      </p:sp>
    </p:spTree>
    <p:extLst>
      <p:ext uri="{BB962C8B-B14F-4D97-AF65-F5344CB8AC3E}">
        <p14:creationId xmlns:p14="http://schemas.microsoft.com/office/powerpoint/2010/main" val="375776140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637F52-6DE0-6E1E-0CA4-6E283C941A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Family Roles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6BA6D93-60AE-2868-640B-BC11F3C19E5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419726"/>
            <a:ext cx="7886700" cy="4757237"/>
          </a:xfr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dirty="0">
                <a:cs typeface="Arial"/>
              </a:rPr>
              <a:t>Family roles change as norms in society change.</a:t>
            </a:r>
            <a:endParaRPr lang="en-US" dirty="0"/>
          </a:p>
          <a:p>
            <a:pPr lvl="1"/>
            <a:r>
              <a:rPr lang="en-US" sz="2800" dirty="0">
                <a:solidFill>
                  <a:schemeClr val="tx1"/>
                </a:solidFill>
                <a:cs typeface="Arial"/>
              </a:rPr>
              <a:t>In nuclear families, some fathers stay home with sick children, and some mothers go to work.</a:t>
            </a:r>
            <a:endParaRPr lang="en-US" sz="2800" dirty="0">
              <a:solidFill>
                <a:schemeClr val="tx1"/>
              </a:solidFill>
            </a:endParaRPr>
          </a:p>
          <a:p>
            <a:pPr lvl="1"/>
            <a:r>
              <a:rPr lang="en-US" sz="2800" dirty="0">
                <a:solidFill>
                  <a:schemeClr val="tx1"/>
                </a:solidFill>
                <a:cs typeface="Arial"/>
              </a:rPr>
              <a:t>In single-parent or multigenerational households, all adults in the family may be out in the workforce.</a:t>
            </a:r>
          </a:p>
          <a:p>
            <a:pPr lvl="1"/>
            <a:r>
              <a:rPr lang="en-US" sz="2800" dirty="0">
                <a:solidFill>
                  <a:schemeClr val="tx1"/>
                </a:solidFill>
                <a:cs typeface="Arial"/>
              </a:rPr>
              <a:t>Some parents work together to clean the house, take children to school and activities, help with homework, and many other tasks.</a:t>
            </a:r>
          </a:p>
        </p:txBody>
      </p:sp>
    </p:spTree>
    <p:extLst>
      <p:ext uri="{BB962C8B-B14F-4D97-AF65-F5344CB8AC3E}">
        <p14:creationId xmlns:p14="http://schemas.microsoft.com/office/powerpoint/2010/main" val="165373720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5">
      <a:dk1>
        <a:srgbClr val="3F403F"/>
      </a:dk1>
      <a:lt1>
        <a:srgbClr val="FFFFFF"/>
      </a:lt1>
      <a:dk2>
        <a:srgbClr val="404040"/>
      </a:dk2>
      <a:lt2>
        <a:srgbClr val="E7E6E6"/>
      </a:lt2>
      <a:accent1>
        <a:srgbClr val="B80D48"/>
      </a:accent1>
      <a:accent2>
        <a:srgbClr val="F29724"/>
      </a:accent2>
      <a:accent3>
        <a:srgbClr val="2B696C"/>
      </a:accent3>
      <a:accent4>
        <a:srgbClr val="404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 Black-Arial">
      <a:majorFont>
        <a:latin typeface="Arial Black" panose="020B0A04020102020204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0" id="{B84D7211-432D-1C48-95AA-C31DA750D53E}" vid="{D511F074-A21B-604F-9477-BFEFE8A2235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37</TotalTime>
  <Words>631</Words>
  <Application>Microsoft Office PowerPoint</Application>
  <PresentationFormat>On-screen Show (4:3)</PresentationFormat>
  <Paragraphs>69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9" baseType="lpstr">
      <vt:lpstr>Arial</vt:lpstr>
      <vt:lpstr>Arial Black</vt:lpstr>
      <vt:lpstr>Arial,Sans-Serif</vt:lpstr>
      <vt:lpstr>Calibri</vt:lpstr>
      <vt:lpstr>Helvetica</vt:lpstr>
      <vt:lpstr>Office Theme</vt:lpstr>
      <vt:lpstr>Family Relationships</vt:lpstr>
      <vt:lpstr>Write About It</vt:lpstr>
      <vt:lpstr>Can you . . .  </vt:lpstr>
      <vt:lpstr>Family</vt:lpstr>
      <vt:lpstr>Types of Families (1 of 2)</vt:lpstr>
      <vt:lpstr>Types of Families  (2 of 2)</vt:lpstr>
      <vt:lpstr>Family Needs</vt:lpstr>
      <vt:lpstr>Social Norms</vt:lpstr>
      <vt:lpstr>Family Roles</vt:lpstr>
      <vt:lpstr>Guardian Relationships</vt:lpstr>
      <vt:lpstr>Sibling Relationships</vt:lpstr>
      <vt:lpstr>Changes to the Family</vt:lpstr>
      <vt:lpstr>Skill-Building Challenge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Relationships and Social Health</dc:title>
  <dc:creator>Human Kinetics</dc:creator>
  <cp:lastModifiedBy>Melissa Feld</cp:lastModifiedBy>
  <cp:revision>5320</cp:revision>
  <dcterms:created xsi:type="dcterms:W3CDTF">2020-04-29T19:38:00Z</dcterms:created>
  <dcterms:modified xsi:type="dcterms:W3CDTF">2023-01-04T16:21:45Z</dcterms:modified>
</cp:coreProperties>
</file>